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87" r:id="rId2"/>
    <p:sldId id="256" r:id="rId3"/>
    <p:sldId id="298" r:id="rId4"/>
    <p:sldId id="257" r:id="rId5"/>
    <p:sldId id="259" r:id="rId6"/>
    <p:sldId id="305" r:id="rId7"/>
    <p:sldId id="262" r:id="rId8"/>
    <p:sldId id="279" r:id="rId9"/>
    <p:sldId id="263" r:id="rId10"/>
    <p:sldId id="265" r:id="rId11"/>
    <p:sldId id="260" r:id="rId12"/>
    <p:sldId id="303" r:id="rId13"/>
    <p:sldId id="304" r:id="rId14"/>
    <p:sldId id="290" r:id="rId15"/>
    <p:sldId id="301" r:id="rId16"/>
    <p:sldId id="300" r:id="rId17"/>
    <p:sldId id="306" r:id="rId18"/>
    <p:sldId id="312" r:id="rId19"/>
    <p:sldId id="307" r:id="rId20"/>
    <p:sldId id="292" r:id="rId21"/>
    <p:sldId id="286" r:id="rId22"/>
    <p:sldId id="285" r:id="rId23"/>
    <p:sldId id="309" r:id="rId24"/>
    <p:sldId id="310" r:id="rId25"/>
    <p:sldId id="278" r:id="rId26"/>
    <p:sldId id="267" r:id="rId27"/>
    <p:sldId id="284" r:id="rId28"/>
    <p:sldId id="291" r:id="rId29"/>
    <p:sldId id="297" r:id="rId30"/>
    <p:sldId id="302" r:id="rId31"/>
    <p:sldId id="311" r:id="rId32"/>
    <p:sldId id="274" r:id="rId33"/>
    <p:sldId id="308"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79974" autoAdjust="0"/>
  </p:normalViewPr>
  <p:slideViewPr>
    <p:cSldViewPr snapToGrid="0" snapToObjects="1">
      <p:cViewPr varScale="1">
        <p:scale>
          <a:sx n="110" d="100"/>
          <a:sy n="110" d="100"/>
        </p:scale>
        <p:origin x="-5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05" d="100"/>
          <a:sy n="105" d="100"/>
        </p:scale>
        <p:origin x="-4392"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86C85B-33AB-3A46-9DF5-C756DC3683F6}" type="datetimeFigureOut">
              <a:rPr lang="en-US" smtClean="0"/>
              <a:pPr/>
              <a:t>24/09/2013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A5EEC-FF85-8641-9AF1-B5AA63AC976F}" type="slidenum">
              <a:rPr lang="en-US" smtClean="0"/>
              <a:pPr/>
              <a:t>‹#›</a:t>
            </a:fld>
            <a:endParaRPr lang="en-US"/>
          </a:p>
        </p:txBody>
      </p:sp>
    </p:spTree>
    <p:extLst>
      <p:ext uri="{BB962C8B-B14F-4D97-AF65-F5344CB8AC3E}">
        <p14:creationId xmlns:p14="http://schemas.microsoft.com/office/powerpoint/2010/main" val="27926593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2</a:t>
            </a:fld>
            <a:endParaRPr lang="en-US"/>
          </a:p>
        </p:txBody>
      </p:sp>
    </p:spTree>
    <p:extLst>
      <p:ext uri="{BB962C8B-B14F-4D97-AF65-F5344CB8AC3E}">
        <p14:creationId xmlns:p14="http://schemas.microsoft.com/office/powerpoint/2010/main" val="4005206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3</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(25/09/2013 14:00) -----</a:t>
            </a:r>
          </a:p>
          <a:p>
            <a:endParaRPr lang="en-US"/>
          </a:p>
          <a:p>
            <a:endParaRPr lang="en-US"/>
          </a:p>
          <a:p>
            <a:endParaRPr lang="en-US"/>
          </a:p>
          <a:p>
            <a:r>
              <a:rPr lang="en-US"/>
              <a:t> </a:t>
            </a:r>
          </a:p>
        </p:txBody>
      </p:sp>
      <p:sp>
        <p:nvSpPr>
          <p:cNvPr id="4" name="Slide Number Placeholder 3"/>
          <p:cNvSpPr>
            <a:spLocks noGrp="1"/>
          </p:cNvSpPr>
          <p:nvPr>
            <p:ph type="sldNum" sz="quarter" idx="10"/>
          </p:nvPr>
        </p:nvSpPr>
        <p:spPr/>
        <p:txBody>
          <a:bodyPr/>
          <a:lstStyle/>
          <a:p>
            <a:fld id="{DBAA5EEC-FF85-8641-9AF1-B5AA63AC976F}" type="slidenum">
              <a:rPr lang="en-US" smtClean="0"/>
              <a:pPr/>
              <a:t>4</a:t>
            </a:fld>
            <a:endParaRPr lang="en-US"/>
          </a:p>
        </p:txBody>
      </p:sp>
    </p:spTree>
    <p:extLst>
      <p:ext uri="{BB962C8B-B14F-4D97-AF65-F5344CB8AC3E}">
        <p14:creationId xmlns:p14="http://schemas.microsoft.com/office/powerpoint/2010/main" val="2587032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5</a:t>
            </a:fld>
            <a:endParaRPr lang="en-US"/>
          </a:p>
        </p:txBody>
      </p:sp>
    </p:spTree>
    <p:extLst>
      <p:ext uri="{BB962C8B-B14F-4D97-AF65-F5344CB8AC3E}">
        <p14:creationId xmlns:p14="http://schemas.microsoft.com/office/powerpoint/2010/main" val="115605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6</a:t>
            </a:fld>
            <a:endParaRPr lang="en-US"/>
          </a:p>
        </p:txBody>
      </p:sp>
    </p:spTree>
    <p:extLst>
      <p:ext uri="{BB962C8B-B14F-4D97-AF65-F5344CB8AC3E}">
        <p14:creationId xmlns:p14="http://schemas.microsoft.com/office/powerpoint/2010/main" val="2587032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7</a:t>
            </a:fld>
            <a:endParaRPr lang="en-US"/>
          </a:p>
        </p:txBody>
      </p:sp>
    </p:spTree>
    <p:extLst>
      <p:ext uri="{BB962C8B-B14F-4D97-AF65-F5344CB8AC3E}">
        <p14:creationId xmlns:p14="http://schemas.microsoft.com/office/powerpoint/2010/main" val="2315761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9</a:t>
            </a:fld>
            <a:endParaRPr lang="en-US"/>
          </a:p>
        </p:txBody>
      </p:sp>
    </p:spTree>
    <p:extLst>
      <p:ext uri="{BB962C8B-B14F-4D97-AF65-F5344CB8AC3E}">
        <p14:creationId xmlns:p14="http://schemas.microsoft.com/office/powerpoint/2010/main" val="467045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10</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11</a:t>
            </a:fld>
            <a:endParaRPr lang="en-US"/>
          </a:p>
        </p:txBody>
      </p:sp>
    </p:spTree>
    <p:extLst>
      <p:ext uri="{BB962C8B-B14F-4D97-AF65-F5344CB8AC3E}">
        <p14:creationId xmlns:p14="http://schemas.microsoft.com/office/powerpoint/2010/main" val="1170219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12</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13</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14</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Performance:</a:t>
            </a:r>
            <a:r>
              <a:rPr lang="en-US" baseline="0" dirty="0" smtClean="0"/>
              <a:t> Performance remains constant because queries are localized to a portion of the graph. As a result, the execution time for each query is proportional only to the size of the part of the graph traversed to satisfy that query, rather than the size of the overall graph.</a:t>
            </a:r>
          </a:p>
          <a:p>
            <a:endParaRPr lang="en-US" baseline="0" dirty="0" smtClean="0"/>
          </a:p>
          <a:p>
            <a:r>
              <a:rPr lang="en-US" baseline="0" dirty="0" smtClean="0"/>
              <a:t>Flexibility: allowing structure and schema to emerge in tandem with our growing understanding of the problem space, rather than being imposed upfront, when we know least about the real shape and intricacies of the data.</a:t>
            </a:r>
          </a:p>
          <a:p>
            <a:endParaRPr lang="en-US" dirty="0"/>
          </a:p>
        </p:txBody>
      </p:sp>
      <p:sp>
        <p:nvSpPr>
          <p:cNvPr id="4" name="Slide Number Placeholder 3"/>
          <p:cNvSpPr>
            <a:spLocks noGrp="1"/>
          </p:cNvSpPr>
          <p:nvPr>
            <p:ph type="sldNum" sz="quarter" idx="10"/>
          </p:nvPr>
        </p:nvSpPr>
        <p:spPr/>
        <p:txBody>
          <a:bodyPr/>
          <a:lstStyle/>
          <a:p>
            <a:fld id="{DBAA5EEC-FF85-8641-9AF1-B5AA63AC976F}" type="slidenum">
              <a:rPr lang="en-US" smtClean="0"/>
              <a:pPr/>
              <a:t>15</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20</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A5EEC-FF85-8641-9AF1-B5AA63AC976F}" type="slidenum">
              <a:rPr lang="en-US" smtClean="0"/>
              <a:pPr/>
              <a:t>21</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Polyglot solution -&gt;</a:t>
            </a:r>
            <a:r>
              <a:rPr lang="en-US" baseline="0" dirty="0" smtClean="0"/>
              <a:t> RDBS for time tables</a:t>
            </a:r>
          </a:p>
          <a:p>
            <a:r>
              <a:rPr lang="en-US" baseline="0" dirty="0" smtClean="0"/>
              <a:t>			Neo4J for path finding</a:t>
            </a:r>
          </a:p>
          <a:p>
            <a:endParaRPr lang="en-US" dirty="0" smtClean="0"/>
          </a:p>
          <a:p>
            <a:r>
              <a:rPr lang="en-US" dirty="0" smtClean="0"/>
              <a:t>Finding correct</a:t>
            </a:r>
            <a:r>
              <a:rPr lang="en-US" baseline="0" dirty="0" smtClean="0"/>
              <a:t> graph model was our biggest challenge</a:t>
            </a:r>
          </a:p>
          <a:p>
            <a:endParaRPr lang="en-US" baseline="0" dirty="0" smtClean="0"/>
          </a:p>
          <a:p>
            <a:r>
              <a:rPr lang="en-US" baseline="0" dirty="0" smtClean="0"/>
              <a:t>This is our first model:</a:t>
            </a:r>
          </a:p>
          <a:p>
            <a:r>
              <a:rPr lang="en-US" baseline="0" dirty="0" smtClean="0"/>
              <a:t>	* It returned all stations between A and B</a:t>
            </a:r>
          </a:p>
          <a:p>
            <a:r>
              <a:rPr lang="en-US" baseline="0" dirty="0" smtClean="0"/>
              <a:t>	* required a lot of post processing </a:t>
            </a:r>
          </a:p>
          <a:p>
            <a:r>
              <a:rPr lang="en-US" baseline="0" dirty="0" smtClean="0"/>
              <a:t>	* didn’t handle exceptions (</a:t>
            </a:r>
            <a:r>
              <a:rPr lang="en-US" baseline="0" dirty="0" err="1" smtClean="0"/>
              <a:t>e.g</a:t>
            </a:r>
            <a:r>
              <a:rPr lang="en-US" baseline="0" dirty="0" smtClean="0"/>
              <a:t>: woodlands)</a:t>
            </a:r>
          </a:p>
          <a:p>
            <a:endParaRPr lang="en-US" baseline="0" dirty="0" smtClean="0"/>
          </a:p>
          <a:p>
            <a:r>
              <a:rPr lang="en-US" baseline="0" dirty="0" smtClean="0"/>
              <a:t>Example: </a:t>
            </a:r>
          </a:p>
          <a:p>
            <a:r>
              <a:rPr lang="en-US" baseline="0" dirty="0" smtClean="0"/>
              <a:t>	A to G =&gt; A1-B1-C1-Change Platform-C2-&gt;F2-G2</a:t>
            </a:r>
          </a:p>
        </p:txBody>
      </p:sp>
      <p:sp>
        <p:nvSpPr>
          <p:cNvPr id="4" name="Slide Number Placeholder 3"/>
          <p:cNvSpPr>
            <a:spLocks noGrp="1"/>
          </p:cNvSpPr>
          <p:nvPr>
            <p:ph type="sldNum" sz="quarter" idx="10"/>
          </p:nvPr>
        </p:nvSpPr>
        <p:spPr/>
        <p:txBody>
          <a:bodyPr/>
          <a:lstStyle/>
          <a:p>
            <a:fld id="{DBAA5EEC-FF85-8641-9AF1-B5AA63AC976F}" type="slidenum">
              <a:rPr lang="en-US" smtClean="0"/>
              <a:pPr/>
              <a:t>22</a:t>
            </a:fld>
            <a:endParaRPr lang="en-US"/>
          </a:p>
        </p:txBody>
      </p:sp>
    </p:spTree>
    <p:extLst>
      <p:ext uri="{BB962C8B-B14F-4D97-AF65-F5344CB8AC3E}">
        <p14:creationId xmlns:p14="http://schemas.microsoft.com/office/powerpoint/2010/main" val="3768773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This is our 2</a:t>
            </a:r>
            <a:r>
              <a:rPr lang="en-US" baseline="30000" dirty="0" smtClean="0"/>
              <a:t>nd</a:t>
            </a:r>
            <a:r>
              <a:rPr lang="en-US" baseline="0" dirty="0" smtClean="0"/>
              <a:t> model:</a:t>
            </a:r>
          </a:p>
          <a:p>
            <a:r>
              <a:rPr lang="en-US" baseline="0" dirty="0" smtClean="0"/>
              <a:t>	* A lot of relationships</a:t>
            </a:r>
          </a:p>
          <a:p>
            <a:r>
              <a:rPr lang="en-US" baseline="0" dirty="0" smtClean="0"/>
              <a:t>	* still didn’t handle exceptions (</a:t>
            </a:r>
            <a:r>
              <a:rPr lang="en-US" baseline="0" dirty="0" err="1" smtClean="0"/>
              <a:t>e.g</a:t>
            </a:r>
            <a:r>
              <a:rPr lang="en-US" baseline="0" dirty="0" smtClean="0"/>
              <a:t>: woodlands)</a:t>
            </a:r>
          </a:p>
          <a:p>
            <a:r>
              <a:rPr lang="en-US" baseline="0" dirty="0" smtClean="0"/>
              <a:t>	* required less post processing</a:t>
            </a:r>
          </a:p>
          <a:p>
            <a:endParaRPr lang="en-US" baseline="0" dirty="0" smtClean="0"/>
          </a:p>
          <a:p>
            <a:r>
              <a:rPr lang="en-US" baseline="0" dirty="0" smtClean="0"/>
              <a:t>Example: </a:t>
            </a:r>
          </a:p>
          <a:p>
            <a:r>
              <a:rPr lang="en-US" baseline="0" dirty="0" smtClean="0"/>
              <a:t>	A to G =&gt; A1-C1-Change Platform-C2-&gt;G2</a:t>
            </a:r>
          </a:p>
          <a:p>
            <a:endParaRPr lang="en-US" dirty="0"/>
          </a:p>
        </p:txBody>
      </p:sp>
      <p:sp>
        <p:nvSpPr>
          <p:cNvPr id="4" name="Slide Number Placeholder 3"/>
          <p:cNvSpPr>
            <a:spLocks noGrp="1"/>
          </p:cNvSpPr>
          <p:nvPr>
            <p:ph type="sldNum" sz="quarter" idx="10"/>
          </p:nvPr>
        </p:nvSpPr>
        <p:spPr/>
        <p:txBody>
          <a:bodyPr/>
          <a:lstStyle/>
          <a:p>
            <a:fld id="{DBAA5EEC-FF85-8641-9AF1-B5AA63AC976F}" type="slidenum">
              <a:rPr lang="en-US" smtClean="0"/>
              <a:pPr/>
              <a:t>23</a:t>
            </a:fld>
            <a:endParaRPr lang="en-US"/>
          </a:p>
        </p:txBody>
      </p:sp>
    </p:spTree>
    <p:extLst>
      <p:ext uri="{BB962C8B-B14F-4D97-AF65-F5344CB8AC3E}">
        <p14:creationId xmlns:p14="http://schemas.microsoft.com/office/powerpoint/2010/main" val="37040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graph has all the time table data. </a:t>
            </a:r>
          </a:p>
          <a:p>
            <a:endParaRPr lang="en-US" baseline="0" dirty="0" smtClean="0"/>
          </a:p>
          <a:p>
            <a:r>
              <a:rPr lang="en-US" baseline="0" dirty="0" smtClean="0"/>
              <a:t>At any given period in time there are </a:t>
            </a:r>
            <a:endParaRPr lang="en-US" dirty="0"/>
          </a:p>
        </p:txBody>
      </p:sp>
      <p:sp>
        <p:nvSpPr>
          <p:cNvPr id="4" name="Slide Number Placeholder 3"/>
          <p:cNvSpPr>
            <a:spLocks noGrp="1"/>
          </p:cNvSpPr>
          <p:nvPr>
            <p:ph type="sldNum" sz="quarter" idx="10"/>
          </p:nvPr>
        </p:nvSpPr>
        <p:spPr/>
        <p:txBody>
          <a:bodyPr/>
          <a:lstStyle/>
          <a:p>
            <a:fld id="{DBAA5EEC-FF85-8641-9AF1-B5AA63AC976F}" type="slidenum">
              <a:rPr lang="en-US" smtClean="0"/>
              <a:pPr/>
              <a:t>26</a:t>
            </a:fld>
            <a:endParaRPr lang="en-US"/>
          </a:p>
        </p:txBody>
      </p:sp>
    </p:spTree>
    <p:extLst>
      <p:ext uri="{BB962C8B-B14F-4D97-AF65-F5344CB8AC3E}">
        <p14:creationId xmlns:p14="http://schemas.microsoft.com/office/powerpoint/2010/main" val="2230839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graph has all the time table data. </a:t>
            </a:r>
          </a:p>
          <a:p>
            <a:endParaRPr lang="en-US" baseline="0" dirty="0" smtClean="0"/>
          </a:p>
          <a:p>
            <a:r>
              <a:rPr lang="en-US" baseline="0" dirty="0" smtClean="0"/>
              <a:t>At any given period in time there are </a:t>
            </a:r>
            <a:endParaRPr lang="en-US" dirty="0"/>
          </a:p>
        </p:txBody>
      </p:sp>
      <p:sp>
        <p:nvSpPr>
          <p:cNvPr id="4" name="Slide Number Placeholder 3"/>
          <p:cNvSpPr>
            <a:spLocks noGrp="1"/>
          </p:cNvSpPr>
          <p:nvPr>
            <p:ph type="sldNum" sz="quarter" idx="10"/>
          </p:nvPr>
        </p:nvSpPr>
        <p:spPr/>
        <p:txBody>
          <a:bodyPr/>
          <a:lstStyle/>
          <a:p>
            <a:fld id="{DBAA5EEC-FF85-8641-9AF1-B5AA63AC976F}" type="slidenum">
              <a:rPr lang="en-US" smtClean="0"/>
              <a:pPr/>
              <a:t>27</a:t>
            </a:fld>
            <a:endParaRPr lang="en-US"/>
          </a:p>
        </p:txBody>
      </p:sp>
    </p:spTree>
    <p:extLst>
      <p:ext uri="{BB962C8B-B14F-4D97-AF65-F5344CB8AC3E}">
        <p14:creationId xmlns:p14="http://schemas.microsoft.com/office/powerpoint/2010/main" val="2230839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Meeting Notes (25/09/2013 15:34) -----</a:t>
            </a:r>
          </a:p>
          <a:p>
            <a:r>
              <a:rPr lang="en-US" dirty="0"/>
              <a:t>Traversal Description</a:t>
            </a:r>
          </a:p>
          <a:p>
            <a:r>
              <a:rPr lang="en-US" dirty="0"/>
              <a:t>	Evaluators</a:t>
            </a:r>
          </a:p>
          <a:p>
            <a:r>
              <a:rPr lang="en-US" dirty="0"/>
              <a:t>	Traversers</a:t>
            </a:r>
          </a:p>
          <a:p>
            <a:r>
              <a:rPr lang="en-US" dirty="0"/>
              <a:t>	Path Expanders</a:t>
            </a:r>
          </a:p>
        </p:txBody>
      </p:sp>
      <p:sp>
        <p:nvSpPr>
          <p:cNvPr id="4" name="Slide Number Placeholder 3"/>
          <p:cNvSpPr>
            <a:spLocks noGrp="1"/>
          </p:cNvSpPr>
          <p:nvPr>
            <p:ph type="sldNum" sz="quarter" idx="10"/>
          </p:nvPr>
        </p:nvSpPr>
        <p:spPr/>
        <p:txBody>
          <a:bodyPr/>
          <a:lstStyle/>
          <a:p>
            <a:fld id="{DBAA5EEC-FF85-8641-9AF1-B5AA63AC976F}" type="slidenum">
              <a:rPr lang="en-US" smtClean="0"/>
              <a:pPr/>
              <a:t>28</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29</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30</a:t>
            </a:fld>
            <a:endParaRPr lang="en-US"/>
          </a:p>
        </p:txBody>
      </p:sp>
    </p:spTree>
    <p:extLst>
      <p:ext uri="{BB962C8B-B14F-4D97-AF65-F5344CB8AC3E}">
        <p14:creationId xmlns:p14="http://schemas.microsoft.com/office/powerpoint/2010/main" val="2404806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AA5EEC-FF85-8641-9AF1-B5AA63AC976F}" type="slidenum">
              <a:rPr lang="en-US" smtClean="0"/>
              <a:pPr/>
              <a:t>31</a:t>
            </a:fld>
            <a:endParaRPr lang="en-US"/>
          </a:p>
        </p:txBody>
      </p:sp>
    </p:spTree>
    <p:extLst>
      <p:ext uri="{BB962C8B-B14F-4D97-AF65-F5344CB8AC3E}">
        <p14:creationId xmlns:p14="http://schemas.microsoft.com/office/powerpoint/2010/main" val="2587032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967945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1983656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394677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2044973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2484580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1750379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3752815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367126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507370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400081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FFEF1E-8649-AF44-AA46-B1C11796D770}" type="datetimeFigureOut">
              <a:rPr lang="en-US" smtClean="0"/>
              <a:pPr/>
              <a:t>24/09/2013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6A77D6-8333-F043-A25C-8FE3304836B8}" type="slidenum">
              <a:rPr lang="en-US" smtClean="0"/>
              <a:pPr/>
              <a:t>‹#›</a:t>
            </a:fld>
            <a:endParaRPr lang="en-US"/>
          </a:p>
        </p:txBody>
      </p:sp>
    </p:spTree>
    <p:extLst>
      <p:ext uri="{BB962C8B-B14F-4D97-AF65-F5344CB8AC3E}">
        <p14:creationId xmlns:p14="http://schemas.microsoft.com/office/powerpoint/2010/main" val="7431648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
            <a:ext cx="9144000" cy="893187"/>
          </a:xfrm>
          <a:prstGeom prst="rect">
            <a:avLst/>
          </a:prstGeom>
          <a:solidFill>
            <a:srgbClr val="FDD82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Rectangle 2"/>
          <p:cNvSpPr>
            <a:spLocks noGrp="1" noChangeArrowheads="1"/>
          </p:cNvSpPr>
          <p:nvPr>
            <p:ph type="title"/>
          </p:nvPr>
        </p:nvSpPr>
        <p:spPr bwMode="auto">
          <a:xfrm>
            <a:off x="575265" y="87530"/>
            <a:ext cx="8007349" cy="805656"/>
          </a:xfrm>
          <a:prstGeom prst="rect">
            <a:avLst/>
          </a:prstGeom>
          <a:noFill/>
          <a:ln w="9525">
            <a:noFill/>
            <a:miter lim="800000"/>
            <a:headEnd/>
            <a:tailEnd/>
          </a:ln>
        </p:spPr>
        <p:txBody>
          <a:bodyPr vert="horz" wrap="none" lIns="0" tIns="0" rIns="0" bIns="0" numCol="1" anchor="t" anchorCtr="0" compatLnSpc="1">
            <a:prstTxWarp prst="textNoShape">
              <a:avLst/>
            </a:prstTxWarp>
          </a:bodyPr>
          <a:lstStyle/>
          <a:p>
            <a:pPr lvl="0"/>
            <a:r>
              <a:rPr lang="en-GB" dirty="0" smtClean="0"/>
              <a:t>Click to edit Master title style</a:t>
            </a:r>
            <a:endParaRPr lang="en-US" dirty="0"/>
          </a:p>
        </p:txBody>
      </p:sp>
      <p:sp>
        <p:nvSpPr>
          <p:cNvPr id="9" name="Rectangle 3"/>
          <p:cNvSpPr>
            <a:spLocks noGrp="1" noChangeArrowheads="1"/>
          </p:cNvSpPr>
          <p:nvPr>
            <p:ph type="body" idx="1"/>
          </p:nvPr>
        </p:nvSpPr>
        <p:spPr bwMode="auto">
          <a:xfrm>
            <a:off x="611188" y="1651000"/>
            <a:ext cx="7929561" cy="32808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tw_master logo.pn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7228417" y="6508832"/>
            <a:ext cx="1575501" cy="243341"/>
          </a:xfrm>
          <a:prstGeom prst="rect">
            <a:avLst/>
          </a:prstGeom>
        </p:spPr>
      </p:pic>
    </p:spTree>
    <p:extLst>
      <p:ext uri="{BB962C8B-B14F-4D97-AF65-F5344CB8AC3E}">
        <p14:creationId xmlns:p14="http://schemas.microsoft.com/office/powerpoint/2010/main" val="131845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Tahoma"/>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hyperlink" Target="http://www.datagm.org.uk/" TargetMode="Externa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hyperlink" Target="http://www.datagm.org.uk/" TargetMode="External"/><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3" Type="http://schemas.openxmlformats.org/officeDocument/2006/relationships/hyperlink" Target="http://www.datagm.org.uk/" TargetMode="External"/><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ramchester.co.uk" TargetMode="Externa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descr="tw_northne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996" y="-67428"/>
            <a:ext cx="11195040" cy="6996900"/>
          </a:xfrm>
          <a:prstGeom prst="rect">
            <a:avLst/>
          </a:prstGeom>
        </p:spPr>
      </p:pic>
    </p:spTree>
    <p:extLst>
      <p:ext uri="{BB962C8B-B14F-4D97-AF65-F5344CB8AC3E}">
        <p14:creationId xmlns:p14="http://schemas.microsoft.com/office/powerpoint/2010/main" val="6621253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8" name="Picture 7" descr="twitter-bgnd.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89157" y="1125835"/>
            <a:ext cx="5856344" cy="2928172"/>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ctrTitle"/>
          </p:nvPr>
        </p:nvSpPr>
        <p:spPr>
          <a:xfrm>
            <a:off x="-72871" y="100355"/>
            <a:ext cx="9216871" cy="1470025"/>
          </a:xfrm>
        </p:spPr>
        <p:txBody>
          <a:bodyPr/>
          <a:lstStyle/>
          <a:p>
            <a:r>
              <a:rPr lang="en-US" dirty="0" smtClean="0">
                <a:latin typeface="Monoton"/>
                <a:cs typeface="Monoton"/>
              </a:rPr>
              <a:t>Geek  Night</a:t>
            </a:r>
            <a:endParaRPr lang="en-US" dirty="0">
              <a:latin typeface="Monoton"/>
              <a:cs typeface="Monoton"/>
            </a:endParaRPr>
          </a:p>
        </p:txBody>
      </p:sp>
      <p:sp>
        <p:nvSpPr>
          <p:cNvPr id="3" name="Subtitle 2"/>
          <p:cNvSpPr>
            <a:spLocks noGrp="1"/>
          </p:cNvSpPr>
          <p:nvPr>
            <p:ph type="subTitle" idx="1"/>
          </p:nvPr>
        </p:nvSpPr>
        <p:spPr>
          <a:xfrm>
            <a:off x="309126" y="5366838"/>
            <a:ext cx="2951573" cy="1208676"/>
          </a:xfrm>
        </p:spPr>
        <p:txBody>
          <a:bodyPr/>
          <a:lstStyle/>
          <a:p>
            <a:r>
              <a:rPr lang="en-US" dirty="0" smtClean="0">
                <a:solidFill>
                  <a:schemeClr val="tx1"/>
                </a:solidFill>
              </a:rPr>
              <a:t>Nima Montazeri</a:t>
            </a:r>
          </a:p>
          <a:p>
            <a:r>
              <a:rPr lang="en-US" dirty="0" smtClean="0">
                <a:solidFill>
                  <a:schemeClr val="tx1"/>
                </a:solidFill>
              </a:rPr>
              <a:t>@</a:t>
            </a:r>
            <a:r>
              <a:rPr lang="en-US" dirty="0" err="1" smtClean="0">
                <a:solidFill>
                  <a:schemeClr val="tx1"/>
                </a:solidFill>
              </a:rPr>
              <a:t>Nimamon</a:t>
            </a:r>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a:solidFill>
                <a:schemeClr val="tx1"/>
              </a:solidFill>
            </a:endParaRPr>
          </a:p>
        </p:txBody>
      </p:sp>
      <p:pic>
        <p:nvPicPr>
          <p:cNvPr id="9" name="Picture 8" descr="icon114x114.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68289" y="1918708"/>
            <a:ext cx="1447800" cy="1447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ubtitle 2"/>
          <p:cNvSpPr txBox="1">
            <a:spLocks/>
          </p:cNvSpPr>
          <p:nvPr/>
        </p:nvSpPr>
        <p:spPr bwMode="auto">
          <a:xfrm>
            <a:off x="6018125" y="5366838"/>
            <a:ext cx="2951573" cy="12086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solidFill>
                  <a:schemeClr val="tx1"/>
                </a:solidFill>
              </a:rPr>
              <a:t>Ben </a:t>
            </a:r>
            <a:r>
              <a:rPr lang="en-US" dirty="0" err="1" smtClean="0">
                <a:solidFill>
                  <a:schemeClr val="tx1"/>
                </a:solidFill>
              </a:rPr>
              <a:t>Earlam</a:t>
            </a:r>
            <a:endParaRPr lang="en-US" dirty="0" smtClean="0">
              <a:solidFill>
                <a:schemeClr val="tx1"/>
              </a:solidFill>
            </a:endParaRPr>
          </a:p>
          <a:p>
            <a:r>
              <a:rPr lang="en-US" dirty="0" smtClean="0">
                <a:solidFill>
                  <a:schemeClr val="tx1"/>
                </a:solidFill>
              </a:rPr>
              <a:t>@</a:t>
            </a:r>
            <a:r>
              <a:rPr lang="en-US" dirty="0" err="1" smtClean="0">
                <a:solidFill>
                  <a:schemeClr val="tx1"/>
                </a:solidFill>
              </a:rPr>
              <a:t>BenEarlam</a:t>
            </a:r>
            <a:endParaRPr lang="en-US" dirty="0" smtClean="0">
              <a:solidFill>
                <a:schemeClr val="tx1"/>
              </a:solidFill>
            </a:endParaRPr>
          </a:p>
          <a:p>
            <a:endParaRPr lang="en-US" dirty="0" smtClean="0">
              <a:solidFill>
                <a:schemeClr val="tx1"/>
              </a:solidFill>
            </a:endParaRPr>
          </a:p>
          <a:p>
            <a:endParaRPr lang="en-US" dirty="0">
              <a:solidFill>
                <a:schemeClr val="tx1"/>
              </a:solidFill>
            </a:endParaRPr>
          </a:p>
        </p:txBody>
      </p:sp>
      <p:sp>
        <p:nvSpPr>
          <p:cNvPr id="4" name="TextBox 3"/>
          <p:cNvSpPr txBox="1"/>
          <p:nvPr/>
        </p:nvSpPr>
        <p:spPr>
          <a:xfrm>
            <a:off x="1060361" y="4332609"/>
            <a:ext cx="7088599" cy="707886"/>
          </a:xfrm>
          <a:prstGeom prst="rect">
            <a:avLst/>
          </a:prstGeom>
          <a:noFill/>
        </p:spPr>
        <p:txBody>
          <a:bodyPr wrap="none" rtlCol="0">
            <a:spAutoFit/>
          </a:bodyPr>
          <a:lstStyle/>
          <a:p>
            <a:r>
              <a:rPr lang="en-US" sz="4000" b="1" dirty="0" err="1" smtClean="0"/>
              <a:t>Tramchester</a:t>
            </a:r>
            <a:r>
              <a:rPr lang="en-US" sz="4000" b="1" dirty="0" smtClean="0"/>
              <a:t> &amp; Graph Databases</a:t>
            </a:r>
            <a:endParaRPr lang="en-US" sz="4000" b="1" dirty="0"/>
          </a:p>
        </p:txBody>
      </p:sp>
    </p:spTree>
    <p:extLst>
      <p:ext uri="{BB962C8B-B14F-4D97-AF65-F5344CB8AC3E}">
        <p14:creationId xmlns:p14="http://schemas.microsoft.com/office/powerpoint/2010/main" val="41864920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Agenda</a:t>
            </a:r>
            <a:endParaRPr lang="en-US" dirty="0"/>
          </a:p>
        </p:txBody>
      </p:sp>
      <p:sp>
        <p:nvSpPr>
          <p:cNvPr id="5" name="Rectangle 4"/>
          <p:cNvSpPr/>
          <p:nvPr/>
        </p:nvSpPr>
        <p:spPr>
          <a:xfrm>
            <a:off x="457200" y="1174683"/>
            <a:ext cx="8076738" cy="4524315"/>
          </a:xfrm>
          <a:prstGeom prst="rect">
            <a:avLst/>
          </a:prstGeom>
        </p:spPr>
        <p:txBody>
          <a:bodyPr wrap="square">
            <a:spAutoFit/>
          </a:bodyPr>
          <a:lstStyle/>
          <a:p>
            <a:pPr marL="285750" indent="-285750">
              <a:buFont typeface="Arial"/>
              <a:buChar char="•"/>
            </a:pPr>
            <a:r>
              <a:rPr lang="en-US" sz="3200" dirty="0" smtClean="0"/>
              <a:t>What is a Tech Lab?</a:t>
            </a:r>
            <a:endParaRPr lang="en-US" sz="3200" dirty="0" smtClean="0"/>
          </a:p>
          <a:p>
            <a:pPr marL="285750" indent="-285750">
              <a:buFont typeface="Arial"/>
              <a:buChar char="•"/>
            </a:pPr>
            <a:r>
              <a:rPr lang="en-US" sz="3200" dirty="0" err="1" smtClean="0"/>
              <a:t>Tramchester</a:t>
            </a:r>
            <a:endParaRPr lang="en-US" sz="3200" dirty="0" smtClean="0"/>
          </a:p>
          <a:p>
            <a:pPr marL="285750" indent="-285750">
              <a:buFont typeface="Arial"/>
              <a:buChar char="•"/>
            </a:pPr>
            <a:r>
              <a:rPr lang="en-US" sz="3200" dirty="0" smtClean="0"/>
              <a:t>Technologies</a:t>
            </a:r>
          </a:p>
          <a:p>
            <a:pPr marL="914400" lvl="1" indent="-457200">
              <a:buFont typeface="Wingdings" charset="2"/>
              <a:buChar char="ü"/>
            </a:pPr>
            <a:r>
              <a:rPr lang="en-US" sz="3200" dirty="0" smtClean="0"/>
              <a:t>Cloud Infrastructure</a:t>
            </a:r>
            <a:endParaRPr lang="en-US" sz="3200" dirty="0" smtClean="0"/>
          </a:p>
          <a:p>
            <a:pPr marL="914400" lvl="1" indent="-457200">
              <a:buFont typeface="Wingdings" charset="2"/>
              <a:buChar char="ü"/>
            </a:pPr>
            <a:r>
              <a:rPr lang="en-US" sz="3200" dirty="0" smtClean="0"/>
              <a:t>Graph DB (</a:t>
            </a:r>
            <a:r>
              <a:rPr lang="en-US" sz="3200" dirty="0" smtClean="0"/>
              <a:t>Neo4J</a:t>
            </a:r>
            <a:r>
              <a:rPr lang="en-US" sz="3200" dirty="0"/>
              <a:t>) - Demos in C# and </a:t>
            </a:r>
            <a:r>
              <a:rPr lang="en-US" sz="3200" dirty="0" smtClean="0"/>
              <a:t>Java</a:t>
            </a:r>
          </a:p>
          <a:p>
            <a:pPr marL="1371600" lvl="2" indent="-457200">
              <a:buFont typeface="Wingdings" charset="2"/>
              <a:buChar char="ü"/>
            </a:pPr>
            <a:r>
              <a:rPr lang="en-US" sz="3200" dirty="0" smtClean="0"/>
              <a:t>Models</a:t>
            </a:r>
          </a:p>
          <a:p>
            <a:pPr marL="1371600" lvl="2" indent="-457200">
              <a:buFont typeface="Wingdings" charset="2"/>
              <a:buChar char="ü"/>
            </a:pPr>
            <a:r>
              <a:rPr lang="en-US" sz="3200" dirty="0" smtClean="0"/>
              <a:t>Benefits</a:t>
            </a:r>
          </a:p>
          <a:p>
            <a:pPr marL="1371600" lvl="2" indent="-457200">
              <a:buFont typeface="Wingdings" charset="2"/>
              <a:buChar char="ü"/>
            </a:pPr>
            <a:r>
              <a:rPr lang="en-US" sz="3200" dirty="0" err="1" smtClean="0"/>
              <a:t>Learnings</a:t>
            </a:r>
            <a:r>
              <a:rPr lang="en-US" sz="3200" dirty="0" smtClean="0"/>
              <a:t> / Issues</a:t>
            </a:r>
            <a:endParaRPr lang="en-US" sz="3200" dirty="0" smtClean="0"/>
          </a:p>
          <a:p>
            <a:pPr lvl="1"/>
            <a:endParaRPr lang="en-US" sz="3200" dirty="0"/>
          </a:p>
        </p:txBody>
      </p:sp>
    </p:spTree>
    <p:extLst>
      <p:ext uri="{BB962C8B-B14F-4D97-AF65-F5344CB8AC3E}">
        <p14:creationId xmlns:p14="http://schemas.microsoft.com/office/powerpoint/2010/main" val="38657083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
            <a:ext cx="8229600" cy="1355172"/>
          </a:xfrm>
        </p:spPr>
        <p:txBody>
          <a:bodyPr/>
          <a:lstStyle/>
          <a:p>
            <a:r>
              <a:rPr lang="en-US" dirty="0" smtClean="0"/>
              <a:t>What is a Tech Lab?</a:t>
            </a:r>
            <a:endParaRPr lang="en-US" dirty="0"/>
          </a:p>
        </p:txBody>
      </p:sp>
      <p:sp>
        <p:nvSpPr>
          <p:cNvPr id="3" name="Content Placeholder 2"/>
          <p:cNvSpPr>
            <a:spLocks noGrp="1"/>
          </p:cNvSpPr>
          <p:nvPr>
            <p:ph idx="1"/>
          </p:nvPr>
        </p:nvSpPr>
        <p:spPr/>
        <p:txBody>
          <a:bodyPr>
            <a:normAutofit/>
          </a:bodyPr>
          <a:lstStyle/>
          <a:p>
            <a:r>
              <a:rPr lang="en-US" dirty="0" smtClean="0"/>
              <a:t>Experiment and learn about technology</a:t>
            </a:r>
          </a:p>
          <a:p>
            <a:r>
              <a:rPr lang="en-US" dirty="0" smtClean="0"/>
              <a:t>Time-boxed</a:t>
            </a:r>
          </a:p>
          <a:p>
            <a:pPr lvl="1"/>
            <a:r>
              <a:rPr lang="en-US" dirty="0" smtClean="0"/>
              <a:t>6 weeks maximum</a:t>
            </a:r>
          </a:p>
          <a:p>
            <a:r>
              <a:rPr lang="en-US" dirty="0" smtClean="0"/>
              <a:t>Small team</a:t>
            </a:r>
          </a:p>
          <a:p>
            <a:pPr lvl="1"/>
            <a:r>
              <a:rPr lang="en-US" dirty="0" smtClean="0"/>
              <a:t>Core of 3 people (2 Developers, 1 BA)</a:t>
            </a:r>
          </a:p>
          <a:p>
            <a:pPr lvl="2"/>
            <a:r>
              <a:rPr lang="en-US" dirty="0" smtClean="0"/>
              <a:t>With support and expertise as needed</a:t>
            </a:r>
          </a:p>
          <a:p>
            <a:pPr marL="0" indent="0">
              <a:buNone/>
            </a:pPr>
            <a:endParaRPr lang="en-US" dirty="0" smtClean="0"/>
          </a:p>
          <a:p>
            <a:endParaRPr lang="en-US" dirty="0"/>
          </a:p>
        </p:txBody>
      </p:sp>
    </p:spTree>
    <p:extLst>
      <p:ext uri="{BB962C8B-B14F-4D97-AF65-F5344CB8AC3E}">
        <p14:creationId xmlns:p14="http://schemas.microsoft.com/office/powerpoint/2010/main" val="23575856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003"/>
            <a:ext cx="8229600" cy="1355172"/>
          </a:xfrm>
        </p:spPr>
        <p:txBody>
          <a:bodyPr/>
          <a:lstStyle/>
          <a:p>
            <a:r>
              <a:rPr lang="en-US" dirty="0" smtClean="0"/>
              <a:t>What did we look at?</a:t>
            </a:r>
            <a:endParaRPr lang="en-US" dirty="0"/>
          </a:p>
        </p:txBody>
      </p:sp>
      <p:sp>
        <p:nvSpPr>
          <p:cNvPr id="3" name="Content Placeholder 2"/>
          <p:cNvSpPr>
            <a:spLocks noGrp="1"/>
          </p:cNvSpPr>
          <p:nvPr>
            <p:ph idx="1"/>
          </p:nvPr>
        </p:nvSpPr>
        <p:spPr>
          <a:xfrm>
            <a:off x="2677051" y="1120756"/>
            <a:ext cx="6238551" cy="5413294"/>
          </a:xfrm>
        </p:spPr>
        <p:txBody>
          <a:bodyPr>
            <a:normAutofit fontScale="92500" lnSpcReduction="10000"/>
          </a:bodyPr>
          <a:lstStyle/>
          <a:p>
            <a:r>
              <a:rPr lang="en-US" dirty="0" smtClean="0"/>
              <a:t>Domain: Travel in and around Manchester</a:t>
            </a:r>
          </a:p>
          <a:p>
            <a:pPr lvl="1"/>
            <a:r>
              <a:rPr lang="en-US" dirty="0" smtClean="0"/>
              <a:t>Raw Data is available from </a:t>
            </a:r>
            <a:r>
              <a:rPr lang="en-US" dirty="0" smtClean="0">
                <a:hlinkClick r:id="rId3"/>
              </a:rPr>
              <a:t>http://www.datagm.org.uk/</a:t>
            </a:r>
            <a:endParaRPr lang="en-US" dirty="0" smtClean="0"/>
          </a:p>
          <a:p>
            <a:pPr lvl="1"/>
            <a:r>
              <a:rPr lang="en-US" dirty="0" smtClean="0"/>
              <a:t>Idea was crowd sourced</a:t>
            </a:r>
          </a:p>
          <a:p>
            <a:pPr lvl="1"/>
            <a:endParaRPr lang="en-US" dirty="0" smtClean="0"/>
          </a:p>
          <a:p>
            <a:r>
              <a:rPr lang="en-US" dirty="0" smtClean="0"/>
              <a:t>Tech: Not Only SQL</a:t>
            </a:r>
          </a:p>
          <a:p>
            <a:pPr lvl="1"/>
            <a:r>
              <a:rPr lang="en-US" dirty="0" smtClean="0"/>
              <a:t>Experiment with Graph database as way of modeling a travel network</a:t>
            </a:r>
          </a:p>
          <a:p>
            <a:pPr lvl="1"/>
            <a:endParaRPr lang="en-US" dirty="0" smtClean="0"/>
          </a:p>
          <a:p>
            <a:r>
              <a:rPr lang="en-US" dirty="0" smtClean="0"/>
              <a:t>Tech: cloud</a:t>
            </a:r>
          </a:p>
          <a:p>
            <a:pPr lvl="1"/>
            <a:r>
              <a:rPr lang="en-US" dirty="0" smtClean="0"/>
              <a:t>Host in AWS</a:t>
            </a:r>
            <a:endParaRPr lang="en-US" dirty="0"/>
          </a:p>
        </p:txBody>
      </p:sp>
      <p:pic>
        <p:nvPicPr>
          <p:cNvPr id="4" name="Picture 3"/>
          <p:cNvPicPr>
            <a:picLocks noChangeAspect="1"/>
          </p:cNvPicPr>
          <p:nvPr/>
        </p:nvPicPr>
        <p:blipFill>
          <a:blip r:embed="rId4"/>
          <a:stretch>
            <a:fillRect/>
          </a:stretch>
        </p:blipFill>
        <p:spPr>
          <a:xfrm>
            <a:off x="457200" y="5105436"/>
            <a:ext cx="1956767" cy="166185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457200" y="3772481"/>
            <a:ext cx="1995644" cy="109971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659515" y="1600200"/>
            <a:ext cx="1663742" cy="16637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4507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
            <a:ext cx="8229600" cy="1355172"/>
          </a:xfrm>
        </p:spPr>
        <p:txBody>
          <a:bodyPr/>
          <a:lstStyle/>
          <a:p>
            <a:r>
              <a:rPr lang="en-US" dirty="0" smtClean="0"/>
              <a:t>The App</a:t>
            </a:r>
            <a:endParaRPr lang="en-US" dirty="0"/>
          </a:p>
        </p:txBody>
      </p:sp>
      <p:sp>
        <p:nvSpPr>
          <p:cNvPr id="4" name="Content Placeholder 3"/>
          <p:cNvSpPr>
            <a:spLocks noGrp="1"/>
          </p:cNvSpPr>
          <p:nvPr>
            <p:ph idx="1"/>
          </p:nvPr>
        </p:nvSpPr>
        <p:spPr>
          <a:xfrm>
            <a:off x="457200" y="1144027"/>
            <a:ext cx="8229600" cy="4525963"/>
          </a:xfrm>
        </p:spPr>
        <p:txBody>
          <a:bodyPr/>
          <a:lstStyle/>
          <a:p>
            <a:pPr marL="342900" lvl="1" indent="-342900">
              <a:buFont typeface="Arial"/>
              <a:buChar char="•"/>
            </a:pPr>
            <a:r>
              <a:rPr lang="en-US" dirty="0">
                <a:hlinkClick r:id="rId3"/>
              </a:rPr>
              <a:t>http://</a:t>
            </a:r>
            <a:r>
              <a:rPr lang="en-US" dirty="0" smtClean="0">
                <a:hlinkClick r:id="rId3"/>
              </a:rPr>
              <a:t>www.tramchester.co.uk</a:t>
            </a:r>
            <a:r>
              <a:rPr lang="en-US" dirty="0">
                <a:hlinkClick r:id="rId3"/>
              </a:rPr>
              <a:t>/</a:t>
            </a:r>
            <a:endParaRPr lang="en-US" dirty="0"/>
          </a:p>
          <a:p>
            <a:endParaRPr lang="en-US" dirty="0"/>
          </a:p>
        </p:txBody>
      </p:sp>
      <p:pic>
        <p:nvPicPr>
          <p:cNvPr id="5" name="Picture 4" descr="Photo 20-08-2013 11 05 3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870" y="1898664"/>
            <a:ext cx="2516155" cy="4466176"/>
          </a:xfrm>
          <a:prstGeom prst="rect">
            <a:avLst/>
          </a:prstGeom>
          <a:ln>
            <a:noFill/>
          </a:ln>
          <a:effectLst>
            <a:outerShdw blurRad="292100" dist="139700" dir="2700000" algn="tl" rotWithShape="0">
              <a:srgbClr val="333333">
                <a:alpha val="65000"/>
              </a:srgbClr>
            </a:outerShdw>
          </a:effectLst>
        </p:spPr>
      </p:pic>
      <p:pic>
        <p:nvPicPr>
          <p:cNvPr id="6" name="Picture 5" descr="Photo 20-08-2013 11 06 3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3514" y="1898664"/>
            <a:ext cx="2528425" cy="4466176"/>
          </a:xfrm>
          <a:prstGeom prst="rect">
            <a:avLst/>
          </a:prstGeom>
          <a:ln>
            <a:noFill/>
          </a:ln>
          <a:effectLst>
            <a:outerShdw blurRad="292100" dist="139700" dir="2700000" algn="tl" rotWithShape="0">
              <a:srgbClr val="333333">
                <a:alpha val="65000"/>
              </a:srgbClr>
            </a:outerShdw>
          </a:effectLst>
        </p:spPr>
      </p:pic>
      <p:pic>
        <p:nvPicPr>
          <p:cNvPr id="7" name="Picture 6" descr="Photo 20-08-2013 11 06 4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0424" y="1898664"/>
            <a:ext cx="2514338" cy="44629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0681638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787196" y="1037462"/>
            <a:ext cx="3356803" cy="2801285"/>
          </a:xfrm>
          <a:prstGeom prst="rect">
            <a:avLst/>
          </a:prstGeom>
        </p:spPr>
      </p:pic>
      <p:pic>
        <p:nvPicPr>
          <p:cNvPr id="6" name="Picture 5"/>
          <p:cNvPicPr>
            <a:picLocks noChangeAspect="1"/>
          </p:cNvPicPr>
          <p:nvPr/>
        </p:nvPicPr>
        <p:blipFill>
          <a:blip r:embed="rId4"/>
          <a:stretch>
            <a:fillRect/>
          </a:stretch>
        </p:blipFill>
        <p:spPr>
          <a:xfrm>
            <a:off x="5787196" y="3655630"/>
            <a:ext cx="3335983" cy="2647939"/>
          </a:xfrm>
          <a:prstGeom prst="rect">
            <a:avLst/>
          </a:prstGeom>
        </p:spPr>
      </p:pic>
      <p:sp>
        <p:nvSpPr>
          <p:cNvPr id="2" name="Title 1"/>
          <p:cNvSpPr>
            <a:spLocks noGrp="1"/>
          </p:cNvSpPr>
          <p:nvPr>
            <p:ph type="title"/>
          </p:nvPr>
        </p:nvSpPr>
        <p:spPr>
          <a:xfrm>
            <a:off x="457200" y="0"/>
            <a:ext cx="8229600" cy="1417638"/>
          </a:xfrm>
        </p:spPr>
        <p:txBody>
          <a:bodyPr/>
          <a:lstStyle/>
          <a:p>
            <a:r>
              <a:rPr lang="en-US" dirty="0" smtClean="0"/>
              <a:t>Why the cloud?</a:t>
            </a:r>
            <a:endParaRPr lang="en-US" dirty="0"/>
          </a:p>
        </p:txBody>
      </p:sp>
      <p:sp>
        <p:nvSpPr>
          <p:cNvPr id="3" name="Content Placeholder 2"/>
          <p:cNvSpPr>
            <a:spLocks noGrp="1"/>
          </p:cNvSpPr>
          <p:nvPr>
            <p:ph idx="1"/>
          </p:nvPr>
        </p:nvSpPr>
        <p:spPr>
          <a:xfrm>
            <a:off x="349886" y="1398093"/>
            <a:ext cx="5442664" cy="5132719"/>
          </a:xfrm>
        </p:spPr>
        <p:txBody>
          <a:bodyPr>
            <a:normAutofit/>
          </a:bodyPr>
          <a:lstStyle/>
          <a:p>
            <a:r>
              <a:rPr lang="en-US" dirty="0" smtClean="0"/>
              <a:t>Keep things “Realistic”</a:t>
            </a:r>
          </a:p>
          <a:p>
            <a:pPr lvl="1"/>
            <a:r>
              <a:rPr lang="en-US" dirty="0" smtClean="0"/>
              <a:t>Compiling and running on a laptop doesn’t tell us </a:t>
            </a:r>
            <a:r>
              <a:rPr lang="en-US" dirty="0" smtClean="0"/>
              <a:t>enough</a:t>
            </a:r>
          </a:p>
          <a:p>
            <a:r>
              <a:rPr lang="en-US" dirty="0"/>
              <a:t>Very easy to automate and script </a:t>
            </a:r>
            <a:r>
              <a:rPr lang="en-US" dirty="0" smtClean="0"/>
              <a:t>AWS</a:t>
            </a:r>
            <a:endParaRPr lang="en-US" dirty="0" smtClean="0"/>
          </a:p>
          <a:p>
            <a:r>
              <a:rPr lang="en-US" dirty="0" smtClean="0"/>
              <a:t>Keep </a:t>
            </a:r>
            <a:r>
              <a:rPr lang="en-US" dirty="0" smtClean="0"/>
              <a:t>costs reasonable and </a:t>
            </a:r>
            <a:r>
              <a:rPr lang="en-US" dirty="0" smtClean="0"/>
              <a:t>controllable</a:t>
            </a:r>
          </a:p>
          <a:p>
            <a:r>
              <a:rPr lang="en-US" dirty="0"/>
              <a:t>Experiment; not sure what </a:t>
            </a:r>
            <a:r>
              <a:rPr lang="en-US" dirty="0" smtClean="0"/>
              <a:t>we would </a:t>
            </a:r>
            <a:r>
              <a:rPr lang="en-US" dirty="0"/>
              <a:t>need</a:t>
            </a:r>
          </a:p>
          <a:p>
            <a:endParaRPr lang="en-US" dirty="0" smtClean="0"/>
          </a:p>
          <a:p>
            <a:endParaRPr lang="en-US" dirty="0"/>
          </a:p>
        </p:txBody>
      </p:sp>
    </p:spTree>
    <p:extLst>
      <p:ext uri="{BB962C8B-B14F-4D97-AF65-F5344CB8AC3E}">
        <p14:creationId xmlns:p14="http://schemas.microsoft.com/office/powerpoint/2010/main" val="386078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A nice problem to have…..</a:t>
            </a:r>
            <a:endParaRPr lang="en-US" dirty="0"/>
          </a:p>
        </p:txBody>
      </p:sp>
      <p:pic>
        <p:nvPicPr>
          <p:cNvPr id="29" name="Picture 28"/>
          <p:cNvPicPr>
            <a:picLocks noChangeAspect="1"/>
          </p:cNvPicPr>
          <p:nvPr/>
        </p:nvPicPr>
        <p:blipFill>
          <a:blip r:embed="rId2"/>
          <a:stretch>
            <a:fillRect/>
          </a:stretch>
        </p:blipFill>
        <p:spPr>
          <a:xfrm>
            <a:off x="3337264" y="1561914"/>
            <a:ext cx="3168101" cy="3090475"/>
          </a:xfrm>
          <a:prstGeom prst="rect">
            <a:avLst/>
          </a:prstGeom>
          <a:ln>
            <a:noFill/>
          </a:ln>
          <a:effectLst>
            <a:outerShdw blurRad="292100" dist="139700" dir="2700000" algn="tl" rotWithShape="0">
              <a:srgbClr val="333333">
                <a:alpha val="65000"/>
              </a:srgbClr>
            </a:outerShdw>
          </a:effectLst>
        </p:spPr>
      </p:pic>
      <p:pic>
        <p:nvPicPr>
          <p:cNvPr id="3" name="Picture 2" descr="Photo 31-08-2013 11 50 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345" y="1165397"/>
            <a:ext cx="3029350" cy="3029350"/>
          </a:xfrm>
          <a:prstGeom prst="rect">
            <a:avLst/>
          </a:prstGeom>
          <a:ln>
            <a:noFill/>
          </a:ln>
          <a:effectLst>
            <a:outerShdw blurRad="292100" dist="139700" dir="2700000" algn="tl" rotWithShape="0">
              <a:srgbClr val="333333">
                <a:alpha val="65000"/>
              </a:srgbClr>
            </a:outerShdw>
          </a:effectLst>
        </p:spPr>
      </p:pic>
      <p:pic>
        <p:nvPicPr>
          <p:cNvPr id="30" name="Picture 29"/>
          <p:cNvPicPr>
            <a:picLocks noChangeAspect="1"/>
          </p:cNvPicPr>
          <p:nvPr/>
        </p:nvPicPr>
        <p:blipFill rotWithShape="1">
          <a:blip r:embed="rId4"/>
          <a:srcRect l="2611" t="43112" r="56100" b="40645"/>
          <a:stretch/>
        </p:blipFill>
        <p:spPr>
          <a:xfrm>
            <a:off x="246617" y="4733678"/>
            <a:ext cx="3029350" cy="1280507"/>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a:stretch>
            <a:fillRect/>
          </a:stretch>
        </p:blipFill>
        <p:spPr>
          <a:xfrm>
            <a:off x="6304861" y="2375309"/>
            <a:ext cx="2729157" cy="3638876"/>
          </a:xfrm>
          <a:prstGeom prst="rect">
            <a:avLst/>
          </a:prstGeom>
        </p:spPr>
      </p:pic>
    </p:spTree>
    <p:extLst>
      <p:ext uri="{BB962C8B-B14F-4D97-AF65-F5344CB8AC3E}">
        <p14:creationId xmlns:p14="http://schemas.microsoft.com/office/powerpoint/2010/main" val="22391685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2706"/>
          </a:xfrm>
        </p:spPr>
        <p:txBody>
          <a:bodyPr/>
          <a:lstStyle/>
          <a:p>
            <a:r>
              <a:rPr lang="en-US" dirty="0" smtClean="0"/>
              <a:t>Deployment</a:t>
            </a:r>
            <a:endParaRPr lang="en-US" dirty="0"/>
          </a:p>
        </p:txBody>
      </p:sp>
      <p:sp>
        <p:nvSpPr>
          <p:cNvPr id="4" name="Content Placeholder 3"/>
          <p:cNvSpPr>
            <a:spLocks noGrp="1"/>
          </p:cNvSpPr>
          <p:nvPr>
            <p:ph idx="1"/>
          </p:nvPr>
        </p:nvSpPr>
        <p:spPr>
          <a:xfrm>
            <a:off x="457200" y="1600200"/>
            <a:ext cx="5607483" cy="4525963"/>
          </a:xfrm>
        </p:spPr>
        <p:txBody>
          <a:bodyPr/>
          <a:lstStyle/>
          <a:p>
            <a:r>
              <a:rPr lang="en-US" dirty="0" smtClean="0"/>
              <a:t>Continuous Deployment</a:t>
            </a:r>
          </a:p>
          <a:p>
            <a:pPr lvl="1"/>
            <a:r>
              <a:rPr lang="en-US" dirty="0" smtClean="0"/>
              <a:t>We used Go</a:t>
            </a:r>
          </a:p>
          <a:p>
            <a:r>
              <a:rPr lang="en-US" dirty="0" smtClean="0"/>
              <a:t>Use Phoenix Server pattern</a:t>
            </a:r>
          </a:p>
          <a:p>
            <a:r>
              <a:rPr lang="en-US" dirty="0" smtClean="0"/>
              <a:t>Ant, shell scripts and Cloud Formation</a:t>
            </a:r>
          </a:p>
          <a:p>
            <a:r>
              <a:rPr lang="en-US" dirty="0" err="1"/>
              <a:t>c</a:t>
            </a:r>
            <a:r>
              <a:rPr lang="en-US" dirty="0" err="1" smtClean="0"/>
              <a:t>loudinit</a:t>
            </a:r>
            <a:r>
              <a:rPr lang="en-US" dirty="0" smtClean="0"/>
              <a:t> for “bootstrapping” software on to the instances </a:t>
            </a:r>
          </a:p>
          <a:p>
            <a:endParaRPr lang="en-US" dirty="0"/>
          </a:p>
        </p:txBody>
      </p:sp>
      <p:pic>
        <p:nvPicPr>
          <p:cNvPr id="5" name="Picture 4" descr="Pipelin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1684" y="1600200"/>
            <a:ext cx="2693220" cy="30954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848199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Phoenix Server</a:t>
            </a:r>
            <a:endParaRPr lang="en-US" dirty="0"/>
          </a:p>
        </p:txBody>
      </p:sp>
      <p:sp>
        <p:nvSpPr>
          <p:cNvPr id="3" name="Content Placeholder 2"/>
          <p:cNvSpPr>
            <a:spLocks noGrp="1"/>
          </p:cNvSpPr>
          <p:nvPr>
            <p:ph idx="1"/>
          </p:nvPr>
        </p:nvSpPr>
        <p:spPr>
          <a:xfrm>
            <a:off x="457200" y="1106143"/>
            <a:ext cx="6280749" cy="4668326"/>
          </a:xfrm>
        </p:spPr>
        <p:txBody>
          <a:bodyPr>
            <a:normAutofit/>
          </a:bodyPr>
          <a:lstStyle/>
          <a:p>
            <a:r>
              <a:rPr lang="en-US" dirty="0" smtClean="0"/>
              <a:t>Axiom: It is easier to create new instances and install software on to them than it is to try and upgrade and reconfigure software on existing instances</a:t>
            </a:r>
          </a:p>
          <a:p>
            <a:endParaRPr lang="en-US" dirty="0"/>
          </a:p>
        </p:txBody>
      </p:sp>
      <p:pic>
        <p:nvPicPr>
          <p:cNvPr id="4" name="Picture 3"/>
          <p:cNvPicPr>
            <a:picLocks noChangeAspect="1"/>
          </p:cNvPicPr>
          <p:nvPr/>
        </p:nvPicPr>
        <p:blipFill>
          <a:blip r:embed="rId3"/>
          <a:stretch>
            <a:fillRect/>
          </a:stretch>
        </p:blipFill>
        <p:spPr>
          <a:xfrm>
            <a:off x="6803417" y="1289459"/>
            <a:ext cx="2093184" cy="2046194"/>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10062" y="3758532"/>
            <a:ext cx="8076738" cy="2062103"/>
          </a:xfrm>
          <a:prstGeom prst="rect">
            <a:avLst/>
          </a:prstGeom>
        </p:spPr>
        <p:txBody>
          <a:bodyPr wrap="square">
            <a:spAutoFit/>
          </a:bodyPr>
          <a:lstStyle/>
          <a:p>
            <a:pPr marL="285750" indent="-285750">
              <a:buFont typeface="Arial"/>
              <a:buChar char="•"/>
            </a:pPr>
            <a:r>
              <a:rPr lang="en-US" sz="3200" dirty="0"/>
              <a:t>Wanted to avoid complex chef/puppet scripts </a:t>
            </a:r>
          </a:p>
          <a:p>
            <a:pPr marL="742950" lvl="1" indent="-285750">
              <a:buFont typeface="Arial"/>
              <a:buChar char="•"/>
            </a:pPr>
            <a:r>
              <a:rPr lang="en-US" sz="3200" dirty="0"/>
              <a:t>We avoided chef/puppet entirely </a:t>
            </a:r>
            <a:r>
              <a:rPr lang="en-US" sz="3200" dirty="0">
                <a:sym typeface="Wingdings"/>
              </a:rPr>
              <a:t></a:t>
            </a:r>
            <a:endParaRPr lang="en-US" sz="3200" dirty="0"/>
          </a:p>
          <a:p>
            <a:pPr marL="285750" indent="-285750">
              <a:buFont typeface="Arial"/>
              <a:buChar char="•"/>
            </a:pPr>
            <a:r>
              <a:rPr lang="en-US" sz="3200" dirty="0"/>
              <a:t>“Banned” manual updates to deployed instances</a:t>
            </a:r>
          </a:p>
        </p:txBody>
      </p:sp>
    </p:spTree>
    <p:extLst>
      <p:ext uri="{BB962C8B-B14F-4D97-AF65-F5344CB8AC3E}">
        <p14:creationId xmlns:p14="http://schemas.microsoft.com/office/powerpoint/2010/main" val="165567454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29371"/>
          </a:xfrm>
        </p:spPr>
        <p:txBody>
          <a:bodyPr>
            <a:normAutofit/>
          </a:bodyPr>
          <a:lstStyle/>
          <a:p>
            <a:r>
              <a:rPr lang="en-US" dirty="0" smtClean="0"/>
              <a:t>Why a graph database?</a:t>
            </a:r>
            <a:endParaRPr lang="en-US" dirty="0"/>
          </a:p>
        </p:txBody>
      </p:sp>
      <p:sp>
        <p:nvSpPr>
          <p:cNvPr id="3" name="Content Placeholder 2"/>
          <p:cNvSpPr>
            <a:spLocks noGrp="1"/>
          </p:cNvSpPr>
          <p:nvPr>
            <p:ph idx="1"/>
          </p:nvPr>
        </p:nvSpPr>
        <p:spPr>
          <a:xfrm>
            <a:off x="2813390" y="6472646"/>
            <a:ext cx="3896931" cy="398745"/>
          </a:xfrm>
        </p:spPr>
        <p:txBody>
          <a:bodyPr>
            <a:noAutofit/>
          </a:bodyPr>
          <a:lstStyle/>
          <a:p>
            <a:pPr marL="0" indent="0">
              <a:buNone/>
            </a:pPr>
            <a:r>
              <a:rPr lang="en-US" sz="1400" dirty="0" smtClean="0"/>
              <a:t>Map © Transport for Greater Manchester 2013</a:t>
            </a:r>
            <a:endParaRPr lang="en-US" sz="1400" dirty="0"/>
          </a:p>
        </p:txBody>
      </p:sp>
      <p:pic>
        <p:nvPicPr>
          <p:cNvPr id="4" name="Picture 3" descr="zoom_tram_ma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934" y="1003183"/>
            <a:ext cx="7023629" cy="5281155"/>
          </a:xfrm>
          <a:prstGeom prst="rect">
            <a:avLst/>
          </a:prstGeom>
          <a:ln>
            <a:noFill/>
          </a:ln>
          <a:effectLst>
            <a:outerShdw blurRad="292100" dist="139700" dir="2700000" algn="tl" rotWithShape="0">
              <a:srgbClr val="333333">
                <a:alpha val="65000"/>
              </a:srgbClr>
            </a:outerShdw>
          </a:effectLst>
        </p:spPr>
      </p:pic>
      <p:sp>
        <p:nvSpPr>
          <p:cNvPr id="5" name="Oval 4"/>
          <p:cNvSpPr/>
          <p:nvPr/>
        </p:nvSpPr>
        <p:spPr>
          <a:xfrm>
            <a:off x="2241539" y="2086231"/>
            <a:ext cx="414680" cy="440571"/>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1787982" y="2951319"/>
            <a:ext cx="414680" cy="440571"/>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599101" y="2951319"/>
            <a:ext cx="414680" cy="440571"/>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525919" y="2951319"/>
            <a:ext cx="414680" cy="440571"/>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5970547" y="3689923"/>
            <a:ext cx="414680" cy="440571"/>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Curved Connector 10"/>
          <p:cNvCxnSpPr>
            <a:stCxn id="6" idx="0"/>
            <a:endCxn id="7" idx="1"/>
          </p:cNvCxnSpPr>
          <p:nvPr/>
        </p:nvCxnSpPr>
        <p:spPr>
          <a:xfrm rot="16200000" flipH="1">
            <a:off x="2795315" y="2151326"/>
            <a:ext cx="64520" cy="1664507"/>
          </a:xfrm>
          <a:prstGeom prst="curvedConnector3">
            <a:avLst>
              <a:gd name="adj1" fmla="val -354309"/>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urved Connector 11"/>
          <p:cNvCxnSpPr>
            <a:stCxn id="7" idx="3"/>
            <a:endCxn id="6" idx="4"/>
          </p:cNvCxnSpPr>
          <p:nvPr/>
        </p:nvCxnSpPr>
        <p:spPr>
          <a:xfrm rot="5400000">
            <a:off x="2795316" y="2527377"/>
            <a:ext cx="64520" cy="1664507"/>
          </a:xfrm>
          <a:prstGeom prst="curvedConnector3">
            <a:avLst>
              <a:gd name="adj1" fmla="val 454309"/>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urved Connector 16"/>
          <p:cNvCxnSpPr>
            <a:stCxn id="7" idx="7"/>
          </p:cNvCxnSpPr>
          <p:nvPr/>
        </p:nvCxnSpPr>
        <p:spPr>
          <a:xfrm rot="16200000" flipV="1">
            <a:off x="2924060" y="1986846"/>
            <a:ext cx="761154" cy="1296832"/>
          </a:xfrm>
          <a:prstGeom prst="curvedConnector2">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urved Connector 21"/>
          <p:cNvCxnSpPr>
            <a:stCxn id="5" idx="3"/>
            <a:endCxn id="7" idx="2"/>
          </p:cNvCxnSpPr>
          <p:nvPr/>
        </p:nvCxnSpPr>
        <p:spPr>
          <a:xfrm rot="16200000" flipH="1">
            <a:off x="2596023" y="2168526"/>
            <a:ext cx="709323" cy="1296834"/>
          </a:xfrm>
          <a:prstGeom prst="curvedConnector2">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Curved Connector 24"/>
          <p:cNvCxnSpPr>
            <a:stCxn id="7" idx="4"/>
            <a:endCxn id="8" idx="4"/>
          </p:cNvCxnSpPr>
          <p:nvPr/>
        </p:nvCxnSpPr>
        <p:spPr>
          <a:xfrm rot="16200000" flipH="1">
            <a:off x="4269850" y="2928481"/>
            <a:ext cx="12700" cy="926818"/>
          </a:xfrm>
          <a:prstGeom prst="curvedConnector3">
            <a:avLst>
              <a:gd name="adj1" fmla="val 1800000"/>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urved Connector 27"/>
          <p:cNvCxnSpPr>
            <a:stCxn id="8" idx="5"/>
            <a:endCxn id="9" idx="2"/>
          </p:cNvCxnSpPr>
          <p:nvPr/>
        </p:nvCxnSpPr>
        <p:spPr>
          <a:xfrm rot="16200000" flipH="1">
            <a:off x="5133790" y="3073451"/>
            <a:ext cx="582839" cy="1090676"/>
          </a:xfrm>
          <a:prstGeom prst="curvedConnector2">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9" idx="0"/>
          </p:cNvCxnSpPr>
          <p:nvPr/>
        </p:nvCxnSpPr>
        <p:spPr>
          <a:xfrm rot="16200000" flipV="1">
            <a:off x="5222202" y="2734238"/>
            <a:ext cx="674083" cy="1237288"/>
          </a:xfrm>
          <a:prstGeom prst="curvedConnector2">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urved Connector 33"/>
          <p:cNvCxnSpPr>
            <a:stCxn id="8" idx="0"/>
          </p:cNvCxnSpPr>
          <p:nvPr/>
        </p:nvCxnSpPr>
        <p:spPr>
          <a:xfrm rot="16200000" flipH="1" flipV="1">
            <a:off x="4343156" y="2561218"/>
            <a:ext cx="2" cy="780204"/>
          </a:xfrm>
          <a:prstGeom prst="curvedConnector4">
            <a:avLst>
              <a:gd name="adj1" fmla="val -11430000000"/>
              <a:gd name="adj2" fmla="val 63288"/>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119631" y="3674139"/>
            <a:ext cx="388761" cy="369332"/>
          </a:xfrm>
          <a:prstGeom prst="rect">
            <a:avLst/>
          </a:prstGeom>
          <a:noFill/>
        </p:spPr>
        <p:txBody>
          <a:bodyPr wrap="square" rtlCol="0">
            <a:spAutoFit/>
          </a:bodyPr>
          <a:lstStyle/>
          <a:p>
            <a:r>
              <a:rPr lang="en-US" dirty="0" smtClean="0"/>
              <a:t>3</a:t>
            </a:r>
            <a:endParaRPr lang="en-US" dirty="0"/>
          </a:p>
        </p:txBody>
      </p:sp>
      <p:sp>
        <p:nvSpPr>
          <p:cNvPr id="38" name="TextBox 37"/>
          <p:cNvSpPr txBox="1"/>
          <p:nvPr/>
        </p:nvSpPr>
        <p:spPr>
          <a:xfrm>
            <a:off x="1787982" y="2501474"/>
            <a:ext cx="388761" cy="369332"/>
          </a:xfrm>
          <a:prstGeom prst="rect">
            <a:avLst/>
          </a:prstGeom>
          <a:noFill/>
        </p:spPr>
        <p:txBody>
          <a:bodyPr wrap="square" rtlCol="0">
            <a:spAutoFit/>
          </a:bodyPr>
          <a:lstStyle/>
          <a:p>
            <a:r>
              <a:rPr lang="en-US" dirty="0" smtClean="0"/>
              <a:t>3</a:t>
            </a:r>
            <a:endParaRPr lang="en-US" dirty="0"/>
          </a:p>
        </p:txBody>
      </p:sp>
      <p:sp>
        <p:nvSpPr>
          <p:cNvPr id="39" name="TextBox 38"/>
          <p:cNvSpPr txBox="1"/>
          <p:nvPr/>
        </p:nvSpPr>
        <p:spPr>
          <a:xfrm>
            <a:off x="3404720" y="2132142"/>
            <a:ext cx="388761" cy="369332"/>
          </a:xfrm>
          <a:prstGeom prst="rect">
            <a:avLst/>
          </a:prstGeom>
          <a:noFill/>
        </p:spPr>
        <p:txBody>
          <a:bodyPr wrap="square" rtlCol="0">
            <a:spAutoFit/>
          </a:bodyPr>
          <a:lstStyle/>
          <a:p>
            <a:r>
              <a:rPr lang="en-US" dirty="0"/>
              <a:t>5</a:t>
            </a:r>
          </a:p>
        </p:txBody>
      </p:sp>
      <p:sp>
        <p:nvSpPr>
          <p:cNvPr id="40" name="TextBox 39"/>
          <p:cNvSpPr txBox="1"/>
          <p:nvPr/>
        </p:nvSpPr>
        <p:spPr>
          <a:xfrm>
            <a:off x="2730870" y="3023097"/>
            <a:ext cx="388761" cy="369332"/>
          </a:xfrm>
          <a:prstGeom prst="rect">
            <a:avLst/>
          </a:prstGeom>
          <a:noFill/>
        </p:spPr>
        <p:txBody>
          <a:bodyPr wrap="square" rtlCol="0">
            <a:spAutoFit/>
          </a:bodyPr>
          <a:lstStyle/>
          <a:p>
            <a:r>
              <a:rPr lang="en-US" dirty="0"/>
              <a:t>5</a:t>
            </a:r>
          </a:p>
        </p:txBody>
      </p:sp>
      <p:sp>
        <p:nvSpPr>
          <p:cNvPr id="41" name="TextBox 40"/>
          <p:cNvSpPr txBox="1"/>
          <p:nvPr/>
        </p:nvSpPr>
        <p:spPr>
          <a:xfrm>
            <a:off x="5792373" y="2831173"/>
            <a:ext cx="388761" cy="369332"/>
          </a:xfrm>
          <a:prstGeom prst="rect">
            <a:avLst/>
          </a:prstGeom>
          <a:noFill/>
        </p:spPr>
        <p:txBody>
          <a:bodyPr wrap="square" rtlCol="0">
            <a:spAutoFit/>
          </a:bodyPr>
          <a:lstStyle/>
          <a:p>
            <a:r>
              <a:rPr lang="en-US" dirty="0"/>
              <a:t>2</a:t>
            </a:r>
          </a:p>
        </p:txBody>
      </p:sp>
      <p:sp>
        <p:nvSpPr>
          <p:cNvPr id="42" name="TextBox 41"/>
          <p:cNvSpPr txBox="1"/>
          <p:nvPr/>
        </p:nvSpPr>
        <p:spPr>
          <a:xfrm>
            <a:off x="4940599" y="3648223"/>
            <a:ext cx="388761" cy="369332"/>
          </a:xfrm>
          <a:prstGeom prst="rect">
            <a:avLst/>
          </a:prstGeom>
          <a:noFill/>
        </p:spPr>
        <p:txBody>
          <a:bodyPr wrap="square" rtlCol="0">
            <a:spAutoFit/>
          </a:bodyPr>
          <a:lstStyle/>
          <a:p>
            <a:r>
              <a:rPr lang="en-US" dirty="0"/>
              <a:t>2</a:t>
            </a:r>
          </a:p>
        </p:txBody>
      </p:sp>
      <p:sp>
        <p:nvSpPr>
          <p:cNvPr id="43" name="TextBox 42"/>
          <p:cNvSpPr txBox="1"/>
          <p:nvPr/>
        </p:nvSpPr>
        <p:spPr>
          <a:xfrm>
            <a:off x="4331538" y="2342136"/>
            <a:ext cx="388761" cy="369332"/>
          </a:xfrm>
          <a:prstGeom prst="rect">
            <a:avLst/>
          </a:prstGeom>
          <a:noFill/>
        </p:spPr>
        <p:txBody>
          <a:bodyPr wrap="square" rtlCol="0">
            <a:spAutoFit/>
          </a:bodyPr>
          <a:lstStyle/>
          <a:p>
            <a:r>
              <a:rPr lang="en-US" dirty="0"/>
              <a:t>2</a:t>
            </a:r>
          </a:p>
        </p:txBody>
      </p:sp>
      <p:sp>
        <p:nvSpPr>
          <p:cNvPr id="44" name="TextBox 43"/>
          <p:cNvSpPr txBox="1"/>
          <p:nvPr/>
        </p:nvSpPr>
        <p:spPr>
          <a:xfrm>
            <a:off x="4137158" y="3648223"/>
            <a:ext cx="388761"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27380469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9" presetClass="exit" presetSubtype="0" fill="hold" nodeType="clickEffect">
                                  <p:stCondLst>
                                    <p:cond delay="0"/>
                                  </p:stCondLst>
                                  <p:childTnLst>
                                    <p:animEffect transition="out" filter="dissolv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7" grpId="0"/>
      <p:bldP spid="38" grpId="0"/>
      <p:bldP spid="39" grpId="0"/>
      <p:bldP spid="40" grpId="0"/>
      <p:bldP spid="41" grpId="0"/>
      <p:bldP spid="42"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Neo4J</a:t>
            </a:r>
            <a:endParaRPr lang="en-US" dirty="0"/>
          </a:p>
        </p:txBody>
      </p:sp>
      <p:sp>
        <p:nvSpPr>
          <p:cNvPr id="3" name="Content Placeholder 2"/>
          <p:cNvSpPr>
            <a:spLocks noGrp="1"/>
          </p:cNvSpPr>
          <p:nvPr>
            <p:ph idx="1"/>
          </p:nvPr>
        </p:nvSpPr>
        <p:spPr>
          <a:xfrm>
            <a:off x="457200" y="1106143"/>
            <a:ext cx="8580456" cy="5526853"/>
          </a:xfrm>
        </p:spPr>
        <p:txBody>
          <a:bodyPr>
            <a:noAutofit/>
          </a:bodyPr>
          <a:lstStyle/>
          <a:p>
            <a:pPr marL="0" indent="0">
              <a:buNone/>
            </a:pPr>
            <a:r>
              <a:rPr lang="en-US" sz="2800" dirty="0" smtClean="0"/>
              <a:t>Neo4J is a Graph Database:</a:t>
            </a:r>
          </a:p>
          <a:p>
            <a:r>
              <a:rPr lang="en-US" sz="2800" b="1" dirty="0" smtClean="0"/>
              <a:t>Graph</a:t>
            </a:r>
            <a:endParaRPr lang="en-US" sz="2800" dirty="0" smtClean="0"/>
          </a:p>
          <a:p>
            <a:pPr lvl="1"/>
            <a:r>
              <a:rPr lang="en-US" sz="2400" dirty="0" smtClean="0"/>
              <a:t>A property Graph with nodes and relationships</a:t>
            </a:r>
          </a:p>
          <a:p>
            <a:pPr lvl="1"/>
            <a:r>
              <a:rPr lang="en-US" sz="2400" dirty="0" smtClean="0"/>
              <a:t>Perfect for complex highly connected data</a:t>
            </a:r>
          </a:p>
          <a:p>
            <a:pPr marL="457200" lvl="1" indent="0">
              <a:buNone/>
            </a:pPr>
            <a:endParaRPr lang="en-US" sz="2400" dirty="0" smtClean="0"/>
          </a:p>
          <a:p>
            <a:r>
              <a:rPr lang="en-US" b="1" dirty="0" smtClean="0"/>
              <a:t>Database</a:t>
            </a:r>
            <a:endParaRPr lang="en-US" b="1" dirty="0"/>
          </a:p>
          <a:p>
            <a:pPr lvl="1"/>
            <a:r>
              <a:rPr lang="en-US" sz="2400" dirty="0" smtClean="0"/>
              <a:t>Reliable with real ACID transactions</a:t>
            </a:r>
          </a:p>
          <a:p>
            <a:pPr lvl="1"/>
            <a:r>
              <a:rPr lang="en-US" sz="2400" dirty="0" smtClean="0"/>
              <a:t>Scalable: 32 Billion Nodes, 32 Billion Relationships &amp; 64 Billion Properties</a:t>
            </a:r>
          </a:p>
          <a:p>
            <a:pPr lvl="1"/>
            <a:r>
              <a:rPr lang="en-US" sz="2400" dirty="0" smtClean="0"/>
              <a:t>Server with REST API, or Embeddable on JVM</a:t>
            </a:r>
          </a:p>
          <a:p>
            <a:pPr marL="0" indent="0">
              <a:buNone/>
            </a:pPr>
            <a:endParaRPr lang="en-US" sz="2800" dirty="0" smtClean="0"/>
          </a:p>
          <a:p>
            <a:pPr marL="0" indent="0">
              <a:buNone/>
            </a:pPr>
            <a:endParaRPr lang="en-US" sz="2800" dirty="0" smtClean="0"/>
          </a:p>
          <a:p>
            <a:endParaRPr lang="en-US" sz="2800" dirty="0"/>
          </a:p>
        </p:txBody>
      </p:sp>
    </p:spTree>
    <p:extLst>
      <p:ext uri="{BB962C8B-B14F-4D97-AF65-F5344CB8AC3E}">
        <p14:creationId xmlns:p14="http://schemas.microsoft.com/office/powerpoint/2010/main" val="21909592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Cypher</a:t>
            </a:r>
            <a:endParaRPr lang="en-US" dirty="0"/>
          </a:p>
        </p:txBody>
      </p:sp>
      <p:sp>
        <p:nvSpPr>
          <p:cNvPr id="3" name="Content Placeholder 2"/>
          <p:cNvSpPr>
            <a:spLocks noGrp="1"/>
          </p:cNvSpPr>
          <p:nvPr>
            <p:ph idx="1"/>
          </p:nvPr>
        </p:nvSpPr>
        <p:spPr>
          <a:xfrm>
            <a:off x="469530" y="1106143"/>
            <a:ext cx="6280749" cy="771437"/>
          </a:xfrm>
        </p:spPr>
        <p:txBody>
          <a:bodyPr>
            <a:noAutofit/>
          </a:bodyPr>
          <a:lstStyle/>
          <a:p>
            <a:r>
              <a:rPr lang="en-US" sz="2800" dirty="0" smtClean="0"/>
              <a:t>Graph Query Language</a:t>
            </a:r>
          </a:p>
          <a:p>
            <a:r>
              <a:rPr lang="en-US" sz="2800" dirty="0" smtClean="0"/>
              <a:t>A pattern-matching query language</a:t>
            </a:r>
          </a:p>
          <a:p>
            <a:r>
              <a:rPr lang="en-US" sz="2800" dirty="0" smtClean="0"/>
              <a:t>Declarative grammar with clauses (Like SQL)</a:t>
            </a:r>
          </a:p>
          <a:p>
            <a:r>
              <a:rPr lang="en-US" sz="2800" dirty="0" smtClean="0"/>
              <a:t> Aggregation, Ordering, Limits</a:t>
            </a:r>
          </a:p>
          <a:p>
            <a:r>
              <a:rPr lang="en-US" sz="2800" dirty="0" smtClean="0"/>
              <a:t>Create, Read, Update, Delete</a:t>
            </a:r>
          </a:p>
          <a:p>
            <a:endParaRPr lang="en-US" sz="2800" dirty="0" smtClean="0"/>
          </a:p>
          <a:p>
            <a:pPr marL="0" indent="0">
              <a:buNone/>
            </a:pPr>
            <a:endParaRPr lang="en-US" sz="2800" dirty="0" smtClean="0"/>
          </a:p>
          <a:p>
            <a:pPr marL="0" indent="0">
              <a:buNone/>
            </a:pPr>
            <a:endParaRPr lang="en-US" sz="2800" dirty="0" smtClean="0"/>
          </a:p>
          <a:p>
            <a:endParaRPr lang="en-US" sz="2800" dirty="0"/>
          </a:p>
        </p:txBody>
      </p:sp>
      <p:pic>
        <p:nvPicPr>
          <p:cNvPr id="4" name="Picture 3" descr="Screen Shot 2013-09-24 at 11.53.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55" y="4176568"/>
            <a:ext cx="7594600" cy="1968500"/>
          </a:xfrm>
          <a:prstGeom prst="rect">
            <a:avLst/>
          </a:prstGeom>
        </p:spPr>
      </p:pic>
    </p:spTree>
    <p:extLst>
      <p:ext uri="{BB962C8B-B14F-4D97-AF65-F5344CB8AC3E}">
        <p14:creationId xmlns:p14="http://schemas.microsoft.com/office/powerpoint/2010/main" val="350253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Demo 1 </a:t>
            </a:r>
            <a:endParaRPr lang="en-US" dirty="0"/>
          </a:p>
        </p:txBody>
      </p:sp>
      <p:sp>
        <p:nvSpPr>
          <p:cNvPr id="5" name="Rectangle 4"/>
          <p:cNvSpPr/>
          <p:nvPr/>
        </p:nvSpPr>
        <p:spPr>
          <a:xfrm>
            <a:off x="610062" y="5545342"/>
            <a:ext cx="8076738" cy="584776"/>
          </a:xfrm>
          <a:prstGeom prst="rect">
            <a:avLst/>
          </a:prstGeom>
        </p:spPr>
        <p:txBody>
          <a:bodyPr wrap="square">
            <a:spAutoFit/>
          </a:bodyPr>
          <a:lstStyle/>
          <a:p>
            <a:pPr marL="285750" indent="-285750">
              <a:buFont typeface="Arial"/>
              <a:buChar char="•"/>
            </a:pPr>
            <a:r>
              <a:rPr lang="en-US" sz="3200" dirty="0" smtClean="0"/>
              <a:t>Neo4J Web Interface, Cypher, C# example</a:t>
            </a:r>
            <a:endParaRPr lang="en-US" sz="3200" dirty="0"/>
          </a:p>
        </p:txBody>
      </p:sp>
      <p:pic>
        <p:nvPicPr>
          <p:cNvPr id="3" name="Picture 2"/>
          <p:cNvPicPr>
            <a:picLocks noChangeAspect="1"/>
          </p:cNvPicPr>
          <p:nvPr/>
        </p:nvPicPr>
        <p:blipFill>
          <a:blip r:embed="rId3"/>
          <a:stretch>
            <a:fillRect/>
          </a:stretch>
        </p:blipFill>
        <p:spPr>
          <a:xfrm>
            <a:off x="1244766" y="843141"/>
            <a:ext cx="6424420" cy="4714936"/>
          </a:xfrm>
          <a:prstGeom prst="rect">
            <a:avLst/>
          </a:prstGeom>
        </p:spPr>
      </p:pic>
    </p:spTree>
    <p:extLst>
      <p:ext uri="{BB962C8B-B14F-4D97-AF65-F5344CB8AC3E}">
        <p14:creationId xmlns:p14="http://schemas.microsoft.com/office/powerpoint/2010/main" val="21100784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316"/>
            <a:ext cx="8229600" cy="1417638"/>
          </a:xfrm>
        </p:spPr>
        <p:txBody>
          <a:bodyPr/>
          <a:lstStyle/>
          <a:p>
            <a:r>
              <a:rPr lang="en-US" dirty="0" smtClean="0"/>
              <a:t>Benefits of Graph DB</a:t>
            </a:r>
            <a:endParaRPr lang="en-US" dirty="0"/>
          </a:p>
        </p:txBody>
      </p:sp>
      <p:sp>
        <p:nvSpPr>
          <p:cNvPr id="3" name="Content Placeholder 2"/>
          <p:cNvSpPr>
            <a:spLocks noGrp="1"/>
          </p:cNvSpPr>
          <p:nvPr>
            <p:ph idx="1"/>
          </p:nvPr>
        </p:nvSpPr>
        <p:spPr>
          <a:xfrm>
            <a:off x="457200" y="1106142"/>
            <a:ext cx="8506668" cy="5182519"/>
          </a:xfrm>
        </p:spPr>
        <p:txBody>
          <a:bodyPr>
            <a:noAutofit/>
          </a:bodyPr>
          <a:lstStyle/>
          <a:p>
            <a:r>
              <a:rPr lang="en-US" sz="2600" b="1" dirty="0" smtClean="0"/>
              <a:t>Performance</a:t>
            </a:r>
            <a:endParaRPr lang="en-US" sz="2600" b="1" dirty="0" smtClean="0"/>
          </a:p>
          <a:p>
            <a:pPr lvl="1"/>
            <a:r>
              <a:rPr lang="en-US" sz="2600" dirty="0" smtClean="0"/>
              <a:t>S</a:t>
            </a:r>
            <a:r>
              <a:rPr lang="en-US" sz="2600" dirty="0" smtClean="0"/>
              <a:t>heer </a:t>
            </a:r>
            <a:r>
              <a:rPr lang="en-US" sz="2600" dirty="0" smtClean="0"/>
              <a:t>performance increase when dealing with connected data versus relational </a:t>
            </a:r>
            <a:r>
              <a:rPr lang="en-US" sz="2600" dirty="0" smtClean="0"/>
              <a:t>database</a:t>
            </a:r>
            <a:endParaRPr lang="en-US" sz="2600" dirty="0" smtClean="0"/>
          </a:p>
          <a:p>
            <a:pPr lvl="1"/>
            <a:r>
              <a:rPr lang="en-US" sz="2600" dirty="0" smtClean="0"/>
              <a:t>Performance tends to remain relatively constant as the data grows </a:t>
            </a:r>
          </a:p>
          <a:p>
            <a:endParaRPr lang="en-US" sz="2800" dirty="0" smtClean="0"/>
          </a:p>
          <a:p>
            <a:endParaRPr lang="en-US" sz="2800" dirty="0"/>
          </a:p>
          <a:p>
            <a:endParaRPr lang="en-US" sz="2800" dirty="0" smtClean="0"/>
          </a:p>
          <a:p>
            <a:pPr marL="0" indent="0">
              <a:buNone/>
            </a:pPr>
            <a:endParaRPr lang="en-US" sz="2800" dirty="0" smtClean="0"/>
          </a:p>
          <a:p>
            <a:endParaRPr lang="en-US" sz="2800" dirty="0"/>
          </a:p>
        </p:txBody>
      </p:sp>
    </p:spTree>
    <p:extLst>
      <p:ext uri="{BB962C8B-B14F-4D97-AF65-F5344CB8AC3E}">
        <p14:creationId xmlns:p14="http://schemas.microsoft.com/office/powerpoint/2010/main" val="14862743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58"/>
            <a:ext cx="8229600" cy="1143000"/>
          </a:xfrm>
        </p:spPr>
        <p:txBody>
          <a:bodyPr/>
          <a:lstStyle/>
          <a:p>
            <a:r>
              <a:rPr lang="en-US" dirty="0" smtClean="0"/>
              <a:t>Performance</a:t>
            </a:r>
            <a:endParaRPr lang="en-US" dirty="0"/>
          </a:p>
        </p:txBody>
      </p:sp>
      <p:sp>
        <p:nvSpPr>
          <p:cNvPr id="3" name="Content Placeholder 2"/>
          <p:cNvSpPr>
            <a:spLocks noGrp="1"/>
          </p:cNvSpPr>
          <p:nvPr>
            <p:ph idx="1"/>
          </p:nvPr>
        </p:nvSpPr>
        <p:spPr>
          <a:xfrm>
            <a:off x="457200" y="1009183"/>
            <a:ext cx="8229600" cy="1128539"/>
          </a:xfrm>
        </p:spPr>
        <p:txBody>
          <a:bodyPr/>
          <a:lstStyle/>
          <a:p>
            <a:r>
              <a:rPr lang="en-US" dirty="0" smtClean="0"/>
              <a:t>Get is from the Book</a:t>
            </a:r>
          </a:p>
          <a:p>
            <a:endParaRPr lang="en-US" dirty="0"/>
          </a:p>
          <a:p>
            <a:endParaRPr lang="en-US" dirty="0" smtClean="0"/>
          </a:p>
          <a:p>
            <a:endParaRPr lang="en-US" dirty="0"/>
          </a:p>
        </p:txBody>
      </p:sp>
      <p:sp>
        <p:nvSpPr>
          <p:cNvPr id="5" name="TextBox 4"/>
          <p:cNvSpPr txBox="1"/>
          <p:nvPr/>
        </p:nvSpPr>
        <p:spPr>
          <a:xfrm>
            <a:off x="457200" y="6445087"/>
            <a:ext cx="5532284" cy="338554"/>
          </a:xfrm>
          <a:prstGeom prst="rect">
            <a:avLst/>
          </a:prstGeom>
          <a:noFill/>
        </p:spPr>
        <p:txBody>
          <a:bodyPr wrap="none" rtlCol="0">
            <a:spAutoFit/>
          </a:bodyPr>
          <a:lstStyle/>
          <a:p>
            <a:r>
              <a:rPr lang="en-US" sz="1600" dirty="0"/>
              <a:t>Example from Neo4j In Action, Jonas Partner and </a:t>
            </a:r>
            <a:r>
              <a:rPr lang="en-US" sz="1600" dirty="0" err="1"/>
              <a:t>Aleksa</a:t>
            </a:r>
            <a:r>
              <a:rPr lang="en-US" sz="1600" dirty="0"/>
              <a:t> </a:t>
            </a:r>
            <a:r>
              <a:rPr lang="en-US" sz="1600" dirty="0" err="1"/>
              <a:t>Vukotic</a:t>
            </a:r>
            <a:endParaRPr lang="en-US" sz="1600" dirty="0"/>
          </a:p>
        </p:txBody>
      </p:sp>
      <p:graphicFrame>
        <p:nvGraphicFramePr>
          <p:cNvPr id="6" name="Table 5"/>
          <p:cNvGraphicFramePr>
            <a:graphicFrameLocks noGrp="1"/>
          </p:cNvGraphicFramePr>
          <p:nvPr>
            <p:extLst>
              <p:ext uri="{D42A27DB-BD31-4B8C-83A1-F6EECF244321}">
                <p14:modId xmlns:p14="http://schemas.microsoft.com/office/powerpoint/2010/main" val="3616467598"/>
              </p:ext>
            </p:extLst>
          </p:nvPr>
        </p:nvGraphicFramePr>
        <p:xfrm>
          <a:off x="670945" y="2402986"/>
          <a:ext cx="7828668" cy="741680"/>
        </p:xfrm>
        <a:graphic>
          <a:graphicData uri="http://schemas.openxmlformats.org/drawingml/2006/table">
            <a:tbl>
              <a:tblPr firstRow="1" bandRow="1">
                <a:tableStyleId>{5940675A-B579-460E-94D1-54222C63F5DA}</a:tableStyleId>
              </a:tblPr>
              <a:tblGrid>
                <a:gridCol w="1957167"/>
                <a:gridCol w="1957167"/>
                <a:gridCol w="1957167"/>
                <a:gridCol w="1957167"/>
              </a:tblGrid>
              <a:tr h="370840">
                <a:tc>
                  <a:txBody>
                    <a:bodyPr/>
                    <a:lstStyle/>
                    <a:p>
                      <a:pPr algn="ctr"/>
                      <a:r>
                        <a:rPr lang="en-US" dirty="0" smtClean="0"/>
                        <a:t>Depth</a:t>
                      </a:r>
                      <a:endParaRPr lang="en-US" dirty="0"/>
                    </a:p>
                  </a:txBody>
                  <a:tcPr/>
                </a:tc>
                <a:tc>
                  <a:txBody>
                    <a:bodyPr/>
                    <a:lstStyle/>
                    <a:p>
                      <a:pPr algn="ctr"/>
                      <a:r>
                        <a:rPr lang="en-US" dirty="0" smtClean="0"/>
                        <a:t>MYSQL (seconds)</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Neo4J (seconds)</a:t>
                      </a:r>
                    </a:p>
                  </a:txBody>
                  <a:tcPr/>
                </a:tc>
                <a:tc>
                  <a:txBody>
                    <a:bodyPr/>
                    <a:lstStyle/>
                    <a:p>
                      <a:pPr algn="ctr"/>
                      <a:r>
                        <a:rPr lang="en-US" dirty="0" smtClean="0"/>
                        <a:t>No. of Records</a:t>
                      </a:r>
                      <a:endParaRPr lang="en-US" dirty="0"/>
                    </a:p>
                  </a:txBody>
                  <a:tcPr/>
                </a:tc>
              </a:tr>
              <a:tr h="370840">
                <a:tc>
                  <a:txBody>
                    <a:bodyPr/>
                    <a:lstStyle/>
                    <a:p>
                      <a:pPr algn="ctr"/>
                      <a:r>
                        <a:rPr lang="en-US" dirty="0" smtClean="0"/>
                        <a:t>2</a:t>
                      </a:r>
                    </a:p>
                  </a:txBody>
                  <a:tcPr/>
                </a:tc>
                <a:tc>
                  <a:txBody>
                    <a:bodyPr/>
                    <a:lstStyle/>
                    <a:p>
                      <a:pPr algn="ctr"/>
                      <a:r>
                        <a:rPr lang="en-US" dirty="0" smtClean="0"/>
                        <a:t>0.016</a:t>
                      </a:r>
                      <a:endParaRPr lang="en-US" dirty="0"/>
                    </a:p>
                  </a:txBody>
                  <a:tcPr/>
                </a:tc>
                <a:tc>
                  <a:txBody>
                    <a:bodyPr/>
                    <a:lstStyle/>
                    <a:p>
                      <a:pPr algn="ctr"/>
                      <a:r>
                        <a:rPr lang="en-US" dirty="0" smtClean="0"/>
                        <a:t>0.01</a:t>
                      </a:r>
                      <a:endParaRPr lang="en-US" dirty="0"/>
                    </a:p>
                  </a:txBody>
                  <a:tcPr/>
                </a:tc>
                <a:tc>
                  <a:txBody>
                    <a:bodyPr/>
                    <a:lstStyle/>
                    <a:p>
                      <a:pPr algn="ctr"/>
                      <a:r>
                        <a:rPr lang="en-US" dirty="0" smtClean="0"/>
                        <a:t>~2500</a:t>
                      </a:r>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797438524"/>
              </p:ext>
            </p:extLst>
          </p:nvPr>
        </p:nvGraphicFramePr>
        <p:xfrm>
          <a:off x="670945" y="3146166"/>
          <a:ext cx="7828668" cy="370840"/>
        </p:xfrm>
        <a:graphic>
          <a:graphicData uri="http://schemas.openxmlformats.org/drawingml/2006/table">
            <a:tbl>
              <a:tblPr firstRow="1" bandRow="1">
                <a:tableStyleId>{5940675A-B579-460E-94D1-54222C63F5DA}</a:tableStyleId>
              </a:tblPr>
              <a:tblGrid>
                <a:gridCol w="1957167"/>
                <a:gridCol w="1957167"/>
                <a:gridCol w="1957167"/>
                <a:gridCol w="1957167"/>
              </a:tblGrid>
              <a:tr h="370840">
                <a:tc>
                  <a:txBody>
                    <a:bodyPr/>
                    <a:lstStyle/>
                    <a:p>
                      <a:pPr algn="ctr"/>
                      <a:r>
                        <a:rPr lang="en-US" dirty="0" smtClean="0"/>
                        <a:t>3</a:t>
                      </a:r>
                    </a:p>
                  </a:txBody>
                  <a:tcPr/>
                </a:tc>
                <a:tc>
                  <a:txBody>
                    <a:bodyPr/>
                    <a:lstStyle/>
                    <a:p>
                      <a:pPr algn="ctr"/>
                      <a:r>
                        <a:rPr lang="en-US" dirty="0" smtClean="0"/>
                        <a:t>30.26</a:t>
                      </a:r>
                      <a:endParaRPr lang="en-US" dirty="0"/>
                    </a:p>
                  </a:txBody>
                  <a:tcPr/>
                </a:tc>
                <a:tc>
                  <a:txBody>
                    <a:bodyPr/>
                    <a:lstStyle/>
                    <a:p>
                      <a:pPr algn="ctr"/>
                      <a:r>
                        <a:rPr lang="en-US" dirty="0" smtClean="0"/>
                        <a:t>0.16</a:t>
                      </a:r>
                      <a:endParaRPr lang="en-US" dirty="0"/>
                    </a:p>
                  </a:txBody>
                  <a:tcPr/>
                </a:tc>
                <a:tc>
                  <a:txBody>
                    <a:bodyPr/>
                    <a:lstStyle/>
                    <a:p>
                      <a:pPr algn="ctr"/>
                      <a:r>
                        <a:rPr lang="en-US" dirty="0" smtClean="0"/>
                        <a:t>~110,000</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24872273"/>
              </p:ext>
            </p:extLst>
          </p:nvPr>
        </p:nvGraphicFramePr>
        <p:xfrm>
          <a:off x="672469" y="3524916"/>
          <a:ext cx="7828668" cy="370840"/>
        </p:xfrm>
        <a:graphic>
          <a:graphicData uri="http://schemas.openxmlformats.org/drawingml/2006/table">
            <a:tbl>
              <a:tblPr firstRow="1" bandRow="1">
                <a:tableStyleId>{5940675A-B579-460E-94D1-54222C63F5DA}</a:tableStyleId>
              </a:tblPr>
              <a:tblGrid>
                <a:gridCol w="1957167"/>
                <a:gridCol w="1957167"/>
                <a:gridCol w="1957167"/>
                <a:gridCol w="1957167"/>
              </a:tblGrid>
              <a:tr h="370840">
                <a:tc>
                  <a:txBody>
                    <a:bodyPr/>
                    <a:lstStyle/>
                    <a:p>
                      <a:pPr algn="ctr"/>
                      <a:r>
                        <a:rPr lang="en-US" dirty="0" smtClean="0"/>
                        <a:t>4</a:t>
                      </a:r>
                    </a:p>
                  </a:txBody>
                  <a:tcPr/>
                </a:tc>
                <a:tc>
                  <a:txBody>
                    <a:bodyPr/>
                    <a:lstStyle/>
                    <a:p>
                      <a:pPr algn="ctr"/>
                      <a:r>
                        <a:rPr lang="en-US" dirty="0" smtClean="0"/>
                        <a:t>1543.50</a:t>
                      </a:r>
                      <a:endParaRPr lang="en-US" dirty="0"/>
                    </a:p>
                  </a:txBody>
                  <a:tcPr/>
                </a:tc>
                <a:tc>
                  <a:txBody>
                    <a:bodyPr/>
                    <a:lstStyle/>
                    <a:p>
                      <a:pPr algn="ctr"/>
                      <a:r>
                        <a:rPr lang="en-US" dirty="0" smtClean="0"/>
                        <a:t>1.359</a:t>
                      </a:r>
                      <a:endParaRPr lang="en-US" dirty="0"/>
                    </a:p>
                  </a:txBody>
                  <a:tcPr/>
                </a:tc>
                <a:tc>
                  <a:txBody>
                    <a:bodyPr/>
                    <a:lstStyle/>
                    <a:p>
                      <a:pPr algn="ctr"/>
                      <a:r>
                        <a:rPr lang="en-US" dirty="0" smtClean="0"/>
                        <a:t>~600,000</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87285852"/>
              </p:ext>
            </p:extLst>
          </p:nvPr>
        </p:nvGraphicFramePr>
        <p:xfrm>
          <a:off x="673993" y="3891091"/>
          <a:ext cx="7828668" cy="370840"/>
        </p:xfrm>
        <a:graphic>
          <a:graphicData uri="http://schemas.openxmlformats.org/drawingml/2006/table">
            <a:tbl>
              <a:tblPr firstRow="1" bandRow="1">
                <a:tableStyleId>{5940675A-B579-460E-94D1-54222C63F5DA}</a:tableStyleId>
              </a:tblPr>
              <a:tblGrid>
                <a:gridCol w="1957167"/>
                <a:gridCol w="1957167"/>
                <a:gridCol w="1957167"/>
                <a:gridCol w="1957167"/>
              </a:tblGrid>
              <a:tr h="370840">
                <a:tc>
                  <a:txBody>
                    <a:bodyPr/>
                    <a:lstStyle/>
                    <a:p>
                      <a:pPr algn="ctr"/>
                      <a:r>
                        <a:rPr lang="en-US" dirty="0" smtClean="0"/>
                        <a:t>5</a:t>
                      </a:r>
                    </a:p>
                  </a:txBody>
                  <a:tcPr/>
                </a:tc>
                <a:tc>
                  <a:txBody>
                    <a:bodyPr/>
                    <a:lstStyle/>
                    <a:p>
                      <a:pPr algn="ctr"/>
                      <a:r>
                        <a:rPr lang="en-US" dirty="0" smtClean="0"/>
                        <a:t>Unfinished</a:t>
                      </a:r>
                      <a:endParaRPr lang="en-US" dirty="0"/>
                    </a:p>
                  </a:txBody>
                  <a:tcPr/>
                </a:tc>
                <a:tc>
                  <a:txBody>
                    <a:bodyPr/>
                    <a:lstStyle/>
                    <a:p>
                      <a:pPr algn="ctr"/>
                      <a:r>
                        <a:rPr lang="en-US" dirty="0" smtClean="0"/>
                        <a:t>2.132</a:t>
                      </a:r>
                      <a:endParaRPr lang="en-US" dirty="0"/>
                    </a:p>
                  </a:txBody>
                  <a:tcPr/>
                </a:tc>
                <a:tc>
                  <a:txBody>
                    <a:bodyPr/>
                    <a:lstStyle/>
                    <a:p>
                      <a:pPr algn="ctr"/>
                      <a:r>
                        <a:rPr lang="en-US" dirty="0" smtClean="0"/>
                        <a:t>~800,000</a:t>
                      </a:r>
                      <a:endParaRPr lang="en-US" dirty="0"/>
                    </a:p>
                  </a:txBody>
                  <a:tcPr/>
                </a:tc>
              </a:tr>
            </a:tbl>
          </a:graphicData>
        </a:graphic>
      </p:graphicFrame>
    </p:spTree>
    <p:extLst>
      <p:ext uri="{BB962C8B-B14F-4D97-AF65-F5344CB8AC3E}">
        <p14:creationId xmlns:p14="http://schemas.microsoft.com/office/powerpoint/2010/main" val="5204660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58"/>
            <a:ext cx="8229600" cy="1143000"/>
          </a:xfrm>
        </p:spPr>
        <p:txBody>
          <a:bodyPr/>
          <a:lstStyle/>
          <a:p>
            <a:r>
              <a:rPr lang="en-US" dirty="0" smtClean="0"/>
              <a:t>Add Slide</a:t>
            </a:r>
            <a:endParaRPr lang="en-US" dirty="0"/>
          </a:p>
        </p:txBody>
      </p:sp>
      <p:sp>
        <p:nvSpPr>
          <p:cNvPr id="3" name="Content Placeholder 2"/>
          <p:cNvSpPr>
            <a:spLocks noGrp="1"/>
          </p:cNvSpPr>
          <p:nvPr>
            <p:ph idx="1"/>
          </p:nvPr>
        </p:nvSpPr>
        <p:spPr>
          <a:xfrm>
            <a:off x="457200" y="1094711"/>
            <a:ext cx="8229600" cy="4525963"/>
          </a:xfrm>
        </p:spPr>
        <p:txBody>
          <a:bodyPr/>
          <a:lstStyle/>
          <a:p>
            <a:r>
              <a:rPr lang="en-US" sz="2600" b="1" dirty="0" smtClean="0"/>
              <a:t>RDBS </a:t>
            </a:r>
            <a:r>
              <a:rPr lang="en-US" sz="2600" b="1" dirty="0" err="1" smtClean="0"/>
              <a:t>vs</a:t>
            </a:r>
            <a:r>
              <a:rPr lang="en-US" sz="2600" b="1" dirty="0" smtClean="0"/>
              <a:t> Graph</a:t>
            </a:r>
            <a:endParaRPr lang="en-US" sz="2600" dirty="0"/>
          </a:p>
        </p:txBody>
      </p:sp>
    </p:spTree>
    <p:extLst>
      <p:ext uri="{BB962C8B-B14F-4D97-AF65-F5344CB8AC3E}">
        <p14:creationId xmlns:p14="http://schemas.microsoft.com/office/powerpoint/2010/main" val="30470448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58"/>
            <a:ext cx="8229600" cy="1143000"/>
          </a:xfrm>
        </p:spPr>
        <p:txBody>
          <a:bodyPr/>
          <a:lstStyle/>
          <a:p>
            <a:r>
              <a:rPr lang="en-US" dirty="0"/>
              <a:t>Benefits of Graph DB</a:t>
            </a:r>
          </a:p>
        </p:txBody>
      </p:sp>
      <p:sp>
        <p:nvSpPr>
          <p:cNvPr id="3" name="Content Placeholder 2"/>
          <p:cNvSpPr>
            <a:spLocks noGrp="1"/>
          </p:cNvSpPr>
          <p:nvPr>
            <p:ph idx="1"/>
          </p:nvPr>
        </p:nvSpPr>
        <p:spPr>
          <a:xfrm>
            <a:off x="457200" y="1094711"/>
            <a:ext cx="8229600" cy="4525963"/>
          </a:xfrm>
        </p:spPr>
        <p:txBody>
          <a:bodyPr/>
          <a:lstStyle/>
          <a:p>
            <a:r>
              <a:rPr lang="en-US" sz="2600" b="1" dirty="0"/>
              <a:t>Flexibility</a:t>
            </a:r>
          </a:p>
          <a:p>
            <a:pPr lvl="1"/>
            <a:r>
              <a:rPr lang="en-US" sz="2600" dirty="0"/>
              <a:t>Allows structure and schema to emerge in tandem with our growing understanding of the problem space</a:t>
            </a:r>
          </a:p>
          <a:p>
            <a:pPr lvl="1"/>
            <a:r>
              <a:rPr lang="en-US" sz="2600" dirty="0"/>
              <a:t>Graphs are naturally additive, meaning that we can add new relationship types, nodes and sub graphs to existing graph </a:t>
            </a:r>
          </a:p>
        </p:txBody>
      </p:sp>
    </p:spTree>
    <p:extLst>
      <p:ext uri="{BB962C8B-B14F-4D97-AF65-F5344CB8AC3E}">
        <p14:creationId xmlns:p14="http://schemas.microsoft.com/office/powerpoint/2010/main" val="149317083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387"/>
            <a:ext cx="8229600" cy="1143000"/>
          </a:xfrm>
        </p:spPr>
        <p:txBody>
          <a:bodyPr/>
          <a:lstStyle/>
          <a:p>
            <a:r>
              <a:rPr lang="en-US" dirty="0"/>
              <a:t>Flexibility</a:t>
            </a:r>
            <a:endParaRPr lang="en-US" dirty="0"/>
          </a:p>
        </p:txBody>
      </p:sp>
      <p:pic>
        <p:nvPicPr>
          <p:cNvPr id="4" name="Picture 3" descr="graph (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475" y="1401766"/>
            <a:ext cx="3944548" cy="1828429"/>
          </a:xfrm>
          <a:prstGeom prst="rect">
            <a:avLst/>
          </a:prstGeom>
          <a:ln>
            <a:noFill/>
          </a:ln>
          <a:effectLst>
            <a:outerShdw blurRad="292100" dist="139700" dir="2700000" algn="tl" rotWithShape="0">
              <a:srgbClr val="333333">
                <a:alpha val="65000"/>
              </a:srgbClr>
            </a:outerShdw>
          </a:effectLst>
        </p:spPr>
      </p:pic>
      <p:pic>
        <p:nvPicPr>
          <p:cNvPr id="5" name="Picture 4" descr="graph_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262" y="3415129"/>
            <a:ext cx="4711635" cy="2936753"/>
          </a:xfrm>
          <a:prstGeom prst="rect">
            <a:avLst/>
          </a:prstGeom>
          <a:ln>
            <a:noFill/>
          </a:ln>
          <a:effectLst>
            <a:outerShdw blurRad="292100" dist="139700" dir="2700000" algn="tl" rotWithShape="0">
              <a:srgbClr val="333333">
                <a:alpha val="65000"/>
              </a:srgbClr>
            </a:outerShdw>
          </a:effectLst>
        </p:spPr>
      </p:pic>
      <p:pic>
        <p:nvPicPr>
          <p:cNvPr id="6" name="Picture 5" descr="graph_3 (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561" y="3717273"/>
            <a:ext cx="3587990" cy="24620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476625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Demo 2 </a:t>
            </a:r>
            <a:endParaRPr lang="en-US" dirty="0"/>
          </a:p>
        </p:txBody>
      </p:sp>
      <p:sp>
        <p:nvSpPr>
          <p:cNvPr id="5" name="Rectangle 4"/>
          <p:cNvSpPr/>
          <p:nvPr/>
        </p:nvSpPr>
        <p:spPr>
          <a:xfrm>
            <a:off x="958895" y="5466007"/>
            <a:ext cx="8675641" cy="584776"/>
          </a:xfrm>
          <a:prstGeom prst="rect">
            <a:avLst/>
          </a:prstGeom>
        </p:spPr>
        <p:txBody>
          <a:bodyPr wrap="square">
            <a:spAutoFit/>
          </a:bodyPr>
          <a:lstStyle/>
          <a:p>
            <a:pPr marL="285750" indent="-285750">
              <a:buFont typeface="Arial"/>
              <a:buChar char="•"/>
            </a:pPr>
            <a:r>
              <a:rPr lang="en-US" sz="3200" dirty="0" smtClean="0"/>
              <a:t>Java </a:t>
            </a:r>
            <a:r>
              <a:rPr lang="en-US" sz="3200" dirty="0" smtClean="0"/>
              <a:t>Code Sample </a:t>
            </a:r>
            <a:r>
              <a:rPr lang="en-US" sz="3200" dirty="0" smtClean="0"/>
              <a:t>Algorithm Factory </a:t>
            </a:r>
            <a:endParaRPr lang="en-US" sz="3200" dirty="0"/>
          </a:p>
        </p:txBody>
      </p:sp>
      <p:pic>
        <p:nvPicPr>
          <p:cNvPr id="3" name="Picture 2"/>
          <p:cNvPicPr>
            <a:picLocks noChangeAspect="1"/>
          </p:cNvPicPr>
          <p:nvPr/>
        </p:nvPicPr>
        <p:blipFill>
          <a:blip r:embed="rId3"/>
          <a:stretch>
            <a:fillRect/>
          </a:stretch>
        </p:blipFill>
        <p:spPr>
          <a:xfrm>
            <a:off x="1408220" y="1071958"/>
            <a:ext cx="6311843" cy="42041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416386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Tram Data…</a:t>
            </a:r>
            <a:endParaRPr lang="en-US" dirty="0"/>
          </a:p>
        </p:txBody>
      </p:sp>
      <p:sp>
        <p:nvSpPr>
          <p:cNvPr id="3" name="Content Placeholder 2"/>
          <p:cNvSpPr>
            <a:spLocks noGrp="1"/>
          </p:cNvSpPr>
          <p:nvPr>
            <p:ph idx="1"/>
          </p:nvPr>
        </p:nvSpPr>
        <p:spPr>
          <a:xfrm>
            <a:off x="457200" y="1106143"/>
            <a:ext cx="7908262" cy="771437"/>
          </a:xfrm>
        </p:spPr>
        <p:txBody>
          <a:bodyPr>
            <a:normAutofit fontScale="70000" lnSpcReduction="20000"/>
          </a:bodyPr>
          <a:lstStyle/>
          <a:p>
            <a:r>
              <a:rPr lang="en-US" dirty="0" smtClean="0"/>
              <a:t>Tabular Data in text file </a:t>
            </a:r>
            <a:r>
              <a:rPr lang="en-US" dirty="0"/>
              <a:t>(General Transit Feed </a:t>
            </a:r>
            <a:r>
              <a:rPr lang="en-US" dirty="0" smtClean="0"/>
              <a:t>Specification</a:t>
            </a:r>
            <a:r>
              <a:rPr lang="en-US" dirty="0" smtClean="0"/>
              <a:t>)</a:t>
            </a:r>
          </a:p>
          <a:p>
            <a:r>
              <a:rPr lang="en-US" dirty="0" smtClean="0"/>
              <a:t>250 Cities publish GTFS data </a:t>
            </a:r>
            <a:endParaRPr lang="en-US" dirty="0" smtClean="0"/>
          </a:p>
          <a:p>
            <a:pPr marL="0" indent="0">
              <a:buNone/>
            </a:pPr>
            <a:endParaRPr lang="en-US" dirty="0" smtClean="0"/>
          </a:p>
          <a:p>
            <a:endParaRPr lang="en-US" dirty="0"/>
          </a:p>
        </p:txBody>
      </p:sp>
      <p:sp>
        <p:nvSpPr>
          <p:cNvPr id="4" name="Folded Corner 3"/>
          <p:cNvSpPr/>
          <p:nvPr/>
        </p:nvSpPr>
        <p:spPr>
          <a:xfrm>
            <a:off x="653816" y="2477242"/>
            <a:ext cx="1056165" cy="1156885"/>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Stops</a:t>
            </a:r>
            <a:endParaRPr lang="en-US" dirty="0"/>
          </a:p>
        </p:txBody>
      </p:sp>
      <p:sp>
        <p:nvSpPr>
          <p:cNvPr id="12" name="Folded Corner 11"/>
          <p:cNvSpPr/>
          <p:nvPr/>
        </p:nvSpPr>
        <p:spPr>
          <a:xfrm>
            <a:off x="2767666" y="2477242"/>
            <a:ext cx="1056165" cy="1156885"/>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Stop</a:t>
            </a:r>
          </a:p>
          <a:p>
            <a:pPr algn="ctr"/>
            <a:r>
              <a:rPr lang="en-US" dirty="0" smtClean="0"/>
              <a:t>Times</a:t>
            </a:r>
            <a:endParaRPr lang="en-US" dirty="0"/>
          </a:p>
        </p:txBody>
      </p:sp>
      <p:sp>
        <p:nvSpPr>
          <p:cNvPr id="13" name="Folded Corner 12"/>
          <p:cNvSpPr/>
          <p:nvPr/>
        </p:nvSpPr>
        <p:spPr>
          <a:xfrm>
            <a:off x="4919236" y="2477242"/>
            <a:ext cx="1056165" cy="1156885"/>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Trips</a:t>
            </a:r>
          </a:p>
        </p:txBody>
      </p:sp>
      <p:sp>
        <p:nvSpPr>
          <p:cNvPr id="14" name="Folded Corner 13"/>
          <p:cNvSpPr/>
          <p:nvPr/>
        </p:nvSpPr>
        <p:spPr>
          <a:xfrm>
            <a:off x="7056712" y="2477242"/>
            <a:ext cx="1056165" cy="1156885"/>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Calendar</a:t>
            </a:r>
          </a:p>
        </p:txBody>
      </p:sp>
      <p:sp>
        <p:nvSpPr>
          <p:cNvPr id="15" name="Folded Corner 14"/>
          <p:cNvSpPr/>
          <p:nvPr/>
        </p:nvSpPr>
        <p:spPr>
          <a:xfrm>
            <a:off x="4919236" y="4264371"/>
            <a:ext cx="1056165" cy="1156885"/>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Routes</a:t>
            </a:r>
          </a:p>
        </p:txBody>
      </p:sp>
      <p:cxnSp>
        <p:nvCxnSpPr>
          <p:cNvPr id="8" name="Straight Arrow Connector 7"/>
          <p:cNvCxnSpPr>
            <a:stCxn id="12" idx="1"/>
            <a:endCxn id="4" idx="3"/>
          </p:cNvCxnSpPr>
          <p:nvPr/>
        </p:nvCxnSpPr>
        <p:spPr>
          <a:xfrm flipH="1">
            <a:off x="1709981" y="3055685"/>
            <a:ext cx="105768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12" idx="3"/>
            <a:endCxn id="13" idx="1"/>
          </p:cNvCxnSpPr>
          <p:nvPr/>
        </p:nvCxnSpPr>
        <p:spPr>
          <a:xfrm>
            <a:off x="3823831" y="3055685"/>
            <a:ext cx="109540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3" idx="3"/>
            <a:endCxn id="14" idx="1"/>
          </p:cNvCxnSpPr>
          <p:nvPr/>
        </p:nvCxnSpPr>
        <p:spPr>
          <a:xfrm>
            <a:off x="5975401" y="3055685"/>
            <a:ext cx="10813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3" idx="2"/>
            <a:endCxn id="15" idx="0"/>
          </p:cNvCxnSpPr>
          <p:nvPr/>
        </p:nvCxnSpPr>
        <p:spPr>
          <a:xfrm>
            <a:off x="5447319" y="3634127"/>
            <a:ext cx="0" cy="6302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803010" y="2673778"/>
            <a:ext cx="900269" cy="369332"/>
          </a:xfrm>
          <a:prstGeom prst="rect">
            <a:avLst/>
          </a:prstGeom>
          <a:noFill/>
        </p:spPr>
        <p:txBody>
          <a:bodyPr wrap="none" rtlCol="0">
            <a:spAutoFit/>
          </a:bodyPr>
          <a:lstStyle/>
          <a:p>
            <a:r>
              <a:rPr lang="en-US" dirty="0" err="1" smtClean="0"/>
              <a:t>Stop_id</a:t>
            </a:r>
            <a:endParaRPr lang="en-US" dirty="0"/>
          </a:p>
        </p:txBody>
      </p:sp>
      <p:sp>
        <p:nvSpPr>
          <p:cNvPr id="26" name="TextBox 25"/>
          <p:cNvSpPr txBox="1"/>
          <p:nvPr/>
        </p:nvSpPr>
        <p:spPr>
          <a:xfrm>
            <a:off x="3942006" y="2673778"/>
            <a:ext cx="841096" cy="369332"/>
          </a:xfrm>
          <a:prstGeom prst="rect">
            <a:avLst/>
          </a:prstGeom>
          <a:noFill/>
        </p:spPr>
        <p:txBody>
          <a:bodyPr wrap="none" rtlCol="0">
            <a:spAutoFit/>
          </a:bodyPr>
          <a:lstStyle/>
          <a:p>
            <a:r>
              <a:rPr lang="en-US" dirty="0" err="1" smtClean="0"/>
              <a:t>Trip_id</a:t>
            </a:r>
            <a:endParaRPr lang="en-US" dirty="0"/>
          </a:p>
        </p:txBody>
      </p:sp>
      <p:sp>
        <p:nvSpPr>
          <p:cNvPr id="27" name="TextBox 26"/>
          <p:cNvSpPr txBox="1"/>
          <p:nvPr/>
        </p:nvSpPr>
        <p:spPr>
          <a:xfrm>
            <a:off x="5937682" y="2641512"/>
            <a:ext cx="1144965" cy="369332"/>
          </a:xfrm>
          <a:prstGeom prst="rect">
            <a:avLst/>
          </a:prstGeom>
          <a:noFill/>
        </p:spPr>
        <p:txBody>
          <a:bodyPr wrap="none" rtlCol="0">
            <a:spAutoFit/>
          </a:bodyPr>
          <a:lstStyle/>
          <a:p>
            <a:r>
              <a:rPr lang="en-US" dirty="0" err="1" smtClean="0"/>
              <a:t>Service_id</a:t>
            </a:r>
            <a:endParaRPr lang="en-US" dirty="0"/>
          </a:p>
        </p:txBody>
      </p:sp>
      <p:sp>
        <p:nvSpPr>
          <p:cNvPr id="28" name="TextBox 27"/>
          <p:cNvSpPr txBox="1"/>
          <p:nvPr/>
        </p:nvSpPr>
        <p:spPr>
          <a:xfrm>
            <a:off x="5517599" y="3749599"/>
            <a:ext cx="1034395" cy="369332"/>
          </a:xfrm>
          <a:prstGeom prst="rect">
            <a:avLst/>
          </a:prstGeom>
          <a:noFill/>
        </p:spPr>
        <p:txBody>
          <a:bodyPr wrap="none" rtlCol="0">
            <a:spAutoFit/>
          </a:bodyPr>
          <a:lstStyle/>
          <a:p>
            <a:r>
              <a:rPr lang="en-US" dirty="0" err="1" smtClean="0"/>
              <a:t>Route_id</a:t>
            </a:r>
            <a:endParaRPr lang="en-US" dirty="0"/>
          </a:p>
        </p:txBody>
      </p:sp>
    </p:spTree>
    <p:extLst>
      <p:ext uri="{BB962C8B-B14F-4D97-AF65-F5344CB8AC3E}">
        <p14:creationId xmlns:p14="http://schemas.microsoft.com/office/powerpoint/2010/main" val="13392681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12" grpId="0" animBg="1"/>
      <p:bldP spid="13" grpId="0" animBg="1"/>
      <p:bldP spid="14" grpId="0" animBg="1"/>
      <p:bldP spid="15" grpId="0" animBg="1"/>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a:stCxn id="23" idx="6"/>
            <a:endCxn id="44" idx="4"/>
          </p:cNvCxnSpPr>
          <p:nvPr/>
        </p:nvCxnSpPr>
        <p:spPr>
          <a:xfrm flipV="1">
            <a:off x="4982034" y="3369283"/>
            <a:ext cx="1062183" cy="1972315"/>
          </a:xfrm>
          <a:prstGeom prst="straightConnector1">
            <a:avLst/>
          </a:prstGeom>
          <a:ln>
            <a:headEnd type="triangle"/>
            <a:tailEnd type="none"/>
          </a:ln>
        </p:spPr>
        <p:style>
          <a:lnRef idx="2">
            <a:schemeClr val="accent3"/>
          </a:lnRef>
          <a:fillRef idx="0">
            <a:schemeClr val="accent3"/>
          </a:fillRef>
          <a:effectRef idx="1">
            <a:schemeClr val="accent3"/>
          </a:effectRef>
          <a:fontRef idx="minor">
            <a:schemeClr val="tx1"/>
          </a:fontRef>
        </p:style>
      </p:cxnSp>
      <p:sp>
        <p:nvSpPr>
          <p:cNvPr id="2" name="Title 1"/>
          <p:cNvSpPr>
            <a:spLocks noGrp="1"/>
          </p:cNvSpPr>
          <p:nvPr>
            <p:ph type="title"/>
          </p:nvPr>
        </p:nvSpPr>
        <p:spPr>
          <a:xfrm>
            <a:off x="457200" y="108062"/>
            <a:ext cx="8229600" cy="1143000"/>
          </a:xfrm>
        </p:spPr>
        <p:txBody>
          <a:bodyPr/>
          <a:lstStyle/>
          <a:p>
            <a:r>
              <a:rPr lang="en-US" dirty="0" smtClean="0"/>
              <a:t>Graph Model – Iteration 1</a:t>
            </a:r>
            <a:endParaRPr lang="en-US" dirty="0"/>
          </a:p>
        </p:txBody>
      </p:sp>
      <p:sp>
        <p:nvSpPr>
          <p:cNvPr id="4" name="TextBox 3"/>
          <p:cNvSpPr txBox="1"/>
          <p:nvPr/>
        </p:nvSpPr>
        <p:spPr>
          <a:xfrm>
            <a:off x="39280" y="1820071"/>
            <a:ext cx="184666" cy="369332"/>
          </a:xfrm>
          <a:prstGeom prst="rect">
            <a:avLst/>
          </a:prstGeom>
          <a:noFill/>
        </p:spPr>
        <p:txBody>
          <a:bodyPr wrap="none" rtlCol="0">
            <a:spAutoFit/>
          </a:bodyPr>
          <a:lstStyle/>
          <a:p>
            <a:endParaRPr lang="en-US" dirty="0"/>
          </a:p>
        </p:txBody>
      </p:sp>
      <p:sp>
        <p:nvSpPr>
          <p:cNvPr id="5" name="Oval 4"/>
          <p:cNvSpPr/>
          <p:nvPr/>
        </p:nvSpPr>
        <p:spPr>
          <a:xfrm>
            <a:off x="1367760" y="3699931"/>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A1</a:t>
            </a:r>
            <a:endParaRPr lang="en-US" sz="1600" dirty="0">
              <a:solidFill>
                <a:srgbClr val="000000"/>
              </a:solidFill>
            </a:endParaRPr>
          </a:p>
        </p:txBody>
      </p:sp>
      <p:sp>
        <p:nvSpPr>
          <p:cNvPr id="9" name="Oval 8"/>
          <p:cNvSpPr/>
          <p:nvPr/>
        </p:nvSpPr>
        <p:spPr>
          <a:xfrm>
            <a:off x="1367760" y="4975743"/>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A2</a:t>
            </a:r>
            <a:endParaRPr lang="en-US" sz="1600" dirty="0">
              <a:solidFill>
                <a:srgbClr val="000000"/>
              </a:solidFill>
            </a:endParaRPr>
          </a:p>
        </p:txBody>
      </p:sp>
      <p:cxnSp>
        <p:nvCxnSpPr>
          <p:cNvPr id="11" name="Straight Arrow Connector 10"/>
          <p:cNvCxnSpPr>
            <a:stCxn id="5" idx="4"/>
            <a:endCxn id="9" idx="0"/>
          </p:cNvCxnSpPr>
          <p:nvPr/>
        </p:nvCxnSpPr>
        <p:spPr>
          <a:xfrm>
            <a:off x="1728025" y="4408168"/>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2814632" y="370579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1</a:t>
            </a:r>
            <a:endParaRPr lang="en-US" sz="1600" dirty="0">
              <a:solidFill>
                <a:srgbClr val="000000"/>
              </a:solidFill>
            </a:endParaRPr>
          </a:p>
        </p:txBody>
      </p:sp>
      <p:sp>
        <p:nvSpPr>
          <p:cNvPr id="13" name="Oval 12"/>
          <p:cNvSpPr/>
          <p:nvPr/>
        </p:nvSpPr>
        <p:spPr>
          <a:xfrm>
            <a:off x="2814632" y="4981611"/>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2</a:t>
            </a:r>
            <a:endParaRPr lang="en-US" sz="1600" dirty="0">
              <a:solidFill>
                <a:srgbClr val="000000"/>
              </a:solidFill>
            </a:endParaRPr>
          </a:p>
        </p:txBody>
      </p:sp>
      <p:cxnSp>
        <p:nvCxnSpPr>
          <p:cNvPr id="14" name="Straight Arrow Connector 13"/>
          <p:cNvCxnSpPr>
            <a:stCxn id="12" idx="4"/>
            <a:endCxn id="13" idx="0"/>
          </p:cNvCxnSpPr>
          <p:nvPr/>
        </p:nvCxnSpPr>
        <p:spPr>
          <a:xfrm>
            <a:off x="3174897" y="4414036"/>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088290" y="4054050"/>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cxnSp>
        <p:nvCxnSpPr>
          <p:cNvPr id="19" name="Straight Arrow Connector 18"/>
          <p:cNvCxnSpPr/>
          <p:nvPr/>
        </p:nvCxnSpPr>
        <p:spPr>
          <a:xfrm>
            <a:off x="2088290" y="5329862"/>
            <a:ext cx="726342" cy="5868"/>
          </a:xfrm>
          <a:prstGeom prst="straightConnector1">
            <a:avLst/>
          </a:prstGeom>
          <a:ln>
            <a:headEnd type="arrow"/>
            <a:tailEnd type="none"/>
          </a:ln>
        </p:spPr>
        <p:style>
          <a:lnRef idx="2">
            <a:schemeClr val="accent2"/>
          </a:lnRef>
          <a:fillRef idx="0">
            <a:schemeClr val="accent2"/>
          </a:fillRef>
          <a:effectRef idx="1">
            <a:schemeClr val="accent2"/>
          </a:effectRef>
          <a:fontRef idx="minor">
            <a:schemeClr val="tx1"/>
          </a:fontRef>
        </p:style>
      </p:cxnSp>
      <p:sp>
        <p:nvSpPr>
          <p:cNvPr id="20" name="TextBox 19"/>
          <p:cNvSpPr txBox="1"/>
          <p:nvPr/>
        </p:nvSpPr>
        <p:spPr>
          <a:xfrm>
            <a:off x="2283686" y="3736565"/>
            <a:ext cx="497058" cy="369332"/>
          </a:xfrm>
          <a:prstGeom prst="rect">
            <a:avLst/>
          </a:prstGeom>
          <a:noFill/>
        </p:spPr>
        <p:txBody>
          <a:bodyPr wrap="square" rtlCol="0">
            <a:spAutoFit/>
          </a:bodyPr>
          <a:lstStyle/>
          <a:p>
            <a:r>
              <a:rPr lang="en-US" dirty="0" smtClean="0"/>
              <a:t>3</a:t>
            </a:r>
            <a:endParaRPr lang="en-US" dirty="0"/>
          </a:p>
        </p:txBody>
      </p:sp>
      <p:sp>
        <p:nvSpPr>
          <p:cNvPr id="21" name="TextBox 20"/>
          <p:cNvSpPr txBox="1"/>
          <p:nvPr/>
        </p:nvSpPr>
        <p:spPr>
          <a:xfrm>
            <a:off x="2289542" y="5024588"/>
            <a:ext cx="497058" cy="369332"/>
          </a:xfrm>
          <a:prstGeom prst="rect">
            <a:avLst/>
          </a:prstGeom>
          <a:noFill/>
        </p:spPr>
        <p:txBody>
          <a:bodyPr wrap="square" rtlCol="0">
            <a:spAutoFit/>
          </a:bodyPr>
          <a:lstStyle/>
          <a:p>
            <a:r>
              <a:rPr lang="en-US" dirty="0" smtClean="0"/>
              <a:t>3</a:t>
            </a:r>
            <a:endParaRPr lang="en-US" dirty="0"/>
          </a:p>
        </p:txBody>
      </p:sp>
      <p:sp>
        <p:nvSpPr>
          <p:cNvPr id="22" name="Oval 21"/>
          <p:cNvSpPr/>
          <p:nvPr/>
        </p:nvSpPr>
        <p:spPr>
          <a:xfrm>
            <a:off x="4261504" y="371166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C1</a:t>
            </a:r>
            <a:endParaRPr lang="en-US" sz="1600" dirty="0">
              <a:solidFill>
                <a:srgbClr val="000000"/>
              </a:solidFill>
            </a:endParaRPr>
          </a:p>
        </p:txBody>
      </p:sp>
      <p:sp>
        <p:nvSpPr>
          <p:cNvPr id="23" name="Oval 22"/>
          <p:cNvSpPr/>
          <p:nvPr/>
        </p:nvSpPr>
        <p:spPr>
          <a:xfrm>
            <a:off x="4261504" y="498747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C2</a:t>
            </a:r>
            <a:endParaRPr lang="en-US" sz="1600" dirty="0">
              <a:solidFill>
                <a:srgbClr val="000000"/>
              </a:solidFill>
            </a:endParaRPr>
          </a:p>
        </p:txBody>
      </p:sp>
      <p:cxnSp>
        <p:nvCxnSpPr>
          <p:cNvPr id="24" name="Straight Arrow Connector 23"/>
          <p:cNvCxnSpPr>
            <a:stCxn id="22" idx="4"/>
            <a:endCxn id="23" idx="0"/>
          </p:cNvCxnSpPr>
          <p:nvPr/>
        </p:nvCxnSpPr>
        <p:spPr>
          <a:xfrm>
            <a:off x="4621769" y="4419904"/>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535162" y="4059918"/>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cxnSp>
        <p:nvCxnSpPr>
          <p:cNvPr id="26" name="Straight Arrow Connector 25"/>
          <p:cNvCxnSpPr/>
          <p:nvPr/>
        </p:nvCxnSpPr>
        <p:spPr>
          <a:xfrm>
            <a:off x="3535162" y="5335730"/>
            <a:ext cx="726342" cy="5868"/>
          </a:xfrm>
          <a:prstGeom prst="straightConnector1">
            <a:avLst/>
          </a:prstGeom>
          <a:ln>
            <a:headEnd type="arrow"/>
            <a:tailEnd type="none"/>
          </a:ln>
        </p:spPr>
        <p:style>
          <a:lnRef idx="2">
            <a:schemeClr val="accent2"/>
          </a:lnRef>
          <a:fillRef idx="0">
            <a:schemeClr val="accent2"/>
          </a:fillRef>
          <a:effectRef idx="1">
            <a:schemeClr val="accent2"/>
          </a:effectRef>
          <a:fontRef idx="minor">
            <a:schemeClr val="tx1"/>
          </a:fontRef>
        </p:style>
      </p:cxnSp>
      <p:sp>
        <p:nvSpPr>
          <p:cNvPr id="27" name="TextBox 26"/>
          <p:cNvSpPr txBox="1"/>
          <p:nvPr/>
        </p:nvSpPr>
        <p:spPr>
          <a:xfrm>
            <a:off x="3730558" y="3742433"/>
            <a:ext cx="497058" cy="369332"/>
          </a:xfrm>
          <a:prstGeom prst="rect">
            <a:avLst/>
          </a:prstGeom>
          <a:noFill/>
        </p:spPr>
        <p:txBody>
          <a:bodyPr wrap="square" rtlCol="0">
            <a:spAutoFit/>
          </a:bodyPr>
          <a:lstStyle/>
          <a:p>
            <a:r>
              <a:rPr lang="en-US" dirty="0"/>
              <a:t>4</a:t>
            </a:r>
          </a:p>
        </p:txBody>
      </p:sp>
      <p:sp>
        <p:nvSpPr>
          <p:cNvPr id="28" name="TextBox 27"/>
          <p:cNvSpPr txBox="1"/>
          <p:nvPr/>
        </p:nvSpPr>
        <p:spPr>
          <a:xfrm>
            <a:off x="3736414" y="5030456"/>
            <a:ext cx="497058" cy="369332"/>
          </a:xfrm>
          <a:prstGeom prst="rect">
            <a:avLst/>
          </a:prstGeom>
          <a:noFill/>
        </p:spPr>
        <p:txBody>
          <a:bodyPr wrap="square" rtlCol="0">
            <a:spAutoFit/>
          </a:bodyPr>
          <a:lstStyle/>
          <a:p>
            <a:r>
              <a:rPr lang="en-US" dirty="0"/>
              <a:t>4</a:t>
            </a:r>
          </a:p>
        </p:txBody>
      </p:sp>
      <p:sp>
        <p:nvSpPr>
          <p:cNvPr id="29" name="Oval 28"/>
          <p:cNvSpPr/>
          <p:nvPr/>
        </p:nvSpPr>
        <p:spPr>
          <a:xfrm>
            <a:off x="5696164" y="3717535"/>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1</a:t>
            </a:r>
            <a:endParaRPr lang="en-US" sz="1600" dirty="0">
              <a:solidFill>
                <a:srgbClr val="000000"/>
              </a:solidFill>
            </a:endParaRPr>
          </a:p>
        </p:txBody>
      </p:sp>
      <p:sp>
        <p:nvSpPr>
          <p:cNvPr id="30" name="Oval 29"/>
          <p:cNvSpPr/>
          <p:nvPr/>
        </p:nvSpPr>
        <p:spPr>
          <a:xfrm>
            <a:off x="5696164" y="499334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2</a:t>
            </a:r>
            <a:endParaRPr lang="en-US" sz="1600" dirty="0">
              <a:solidFill>
                <a:srgbClr val="000000"/>
              </a:solidFill>
            </a:endParaRPr>
          </a:p>
        </p:txBody>
      </p:sp>
      <p:cxnSp>
        <p:nvCxnSpPr>
          <p:cNvPr id="31" name="Straight Arrow Connector 30"/>
          <p:cNvCxnSpPr>
            <a:stCxn id="29" idx="4"/>
            <a:endCxn id="30" idx="0"/>
          </p:cNvCxnSpPr>
          <p:nvPr/>
        </p:nvCxnSpPr>
        <p:spPr>
          <a:xfrm>
            <a:off x="6056429" y="4425772"/>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4969822" y="4065786"/>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cxnSp>
        <p:nvCxnSpPr>
          <p:cNvPr id="33" name="Straight Arrow Connector 32"/>
          <p:cNvCxnSpPr/>
          <p:nvPr/>
        </p:nvCxnSpPr>
        <p:spPr>
          <a:xfrm>
            <a:off x="4969822" y="5341598"/>
            <a:ext cx="726342" cy="5868"/>
          </a:xfrm>
          <a:prstGeom prst="straightConnector1">
            <a:avLst/>
          </a:prstGeom>
          <a:ln>
            <a:headEnd type="arrow"/>
            <a:tailEnd type="none"/>
          </a:ln>
        </p:spPr>
        <p:style>
          <a:lnRef idx="2">
            <a:schemeClr val="accent2"/>
          </a:lnRef>
          <a:fillRef idx="0">
            <a:schemeClr val="accent2"/>
          </a:fillRef>
          <a:effectRef idx="1">
            <a:schemeClr val="accent2"/>
          </a:effectRef>
          <a:fontRef idx="minor">
            <a:schemeClr val="tx1"/>
          </a:fontRef>
        </p:style>
      </p:cxnSp>
      <p:sp>
        <p:nvSpPr>
          <p:cNvPr id="34" name="TextBox 33"/>
          <p:cNvSpPr txBox="1"/>
          <p:nvPr/>
        </p:nvSpPr>
        <p:spPr>
          <a:xfrm>
            <a:off x="5165218" y="3748301"/>
            <a:ext cx="497058" cy="369332"/>
          </a:xfrm>
          <a:prstGeom prst="rect">
            <a:avLst/>
          </a:prstGeom>
          <a:noFill/>
        </p:spPr>
        <p:txBody>
          <a:bodyPr wrap="square" rtlCol="0">
            <a:spAutoFit/>
          </a:bodyPr>
          <a:lstStyle/>
          <a:p>
            <a:r>
              <a:rPr lang="en-US" dirty="0" smtClean="0"/>
              <a:t>2</a:t>
            </a:r>
            <a:endParaRPr lang="en-US" dirty="0"/>
          </a:p>
        </p:txBody>
      </p:sp>
      <p:sp>
        <p:nvSpPr>
          <p:cNvPr id="35" name="TextBox 34"/>
          <p:cNvSpPr txBox="1"/>
          <p:nvPr/>
        </p:nvSpPr>
        <p:spPr>
          <a:xfrm>
            <a:off x="5171074" y="5036324"/>
            <a:ext cx="497058" cy="369332"/>
          </a:xfrm>
          <a:prstGeom prst="rect">
            <a:avLst/>
          </a:prstGeom>
          <a:noFill/>
        </p:spPr>
        <p:txBody>
          <a:bodyPr wrap="square" rtlCol="0">
            <a:spAutoFit/>
          </a:bodyPr>
          <a:lstStyle/>
          <a:p>
            <a:r>
              <a:rPr lang="en-US" dirty="0" smtClean="0"/>
              <a:t>2</a:t>
            </a:r>
            <a:endParaRPr lang="en-US" dirty="0"/>
          </a:p>
        </p:txBody>
      </p:sp>
      <p:sp>
        <p:nvSpPr>
          <p:cNvPr id="36" name="Oval 35"/>
          <p:cNvSpPr/>
          <p:nvPr/>
        </p:nvSpPr>
        <p:spPr>
          <a:xfrm>
            <a:off x="7130824" y="3711192"/>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E1</a:t>
            </a:r>
            <a:endParaRPr lang="en-US" sz="1600" dirty="0">
              <a:solidFill>
                <a:srgbClr val="000000"/>
              </a:solidFill>
            </a:endParaRPr>
          </a:p>
        </p:txBody>
      </p:sp>
      <p:sp>
        <p:nvSpPr>
          <p:cNvPr id="37" name="Oval 36"/>
          <p:cNvSpPr/>
          <p:nvPr/>
        </p:nvSpPr>
        <p:spPr>
          <a:xfrm>
            <a:off x="7130824" y="4987004"/>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E2</a:t>
            </a:r>
            <a:endParaRPr lang="en-US" sz="1600" dirty="0">
              <a:solidFill>
                <a:srgbClr val="000000"/>
              </a:solidFill>
            </a:endParaRPr>
          </a:p>
        </p:txBody>
      </p:sp>
      <p:cxnSp>
        <p:nvCxnSpPr>
          <p:cNvPr id="38" name="Straight Arrow Connector 37"/>
          <p:cNvCxnSpPr>
            <a:stCxn id="36" idx="4"/>
            <a:endCxn id="37" idx="0"/>
          </p:cNvCxnSpPr>
          <p:nvPr/>
        </p:nvCxnSpPr>
        <p:spPr>
          <a:xfrm>
            <a:off x="7491089" y="4419429"/>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6404482" y="4059443"/>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cxnSp>
        <p:nvCxnSpPr>
          <p:cNvPr id="40" name="Straight Arrow Connector 39"/>
          <p:cNvCxnSpPr/>
          <p:nvPr/>
        </p:nvCxnSpPr>
        <p:spPr>
          <a:xfrm>
            <a:off x="6404482" y="5335255"/>
            <a:ext cx="726342" cy="5868"/>
          </a:xfrm>
          <a:prstGeom prst="straightConnector1">
            <a:avLst/>
          </a:prstGeom>
          <a:ln>
            <a:headEnd type="arrow"/>
            <a:tailEnd type="none"/>
          </a:ln>
        </p:spPr>
        <p:style>
          <a:lnRef idx="2">
            <a:schemeClr val="accent2"/>
          </a:lnRef>
          <a:fillRef idx="0">
            <a:schemeClr val="accent2"/>
          </a:fillRef>
          <a:effectRef idx="1">
            <a:schemeClr val="accent2"/>
          </a:effectRef>
          <a:fontRef idx="minor">
            <a:schemeClr val="tx1"/>
          </a:fontRef>
        </p:style>
      </p:cxnSp>
      <p:sp>
        <p:nvSpPr>
          <p:cNvPr id="41" name="TextBox 40"/>
          <p:cNvSpPr txBox="1"/>
          <p:nvPr/>
        </p:nvSpPr>
        <p:spPr>
          <a:xfrm>
            <a:off x="6599878" y="3741958"/>
            <a:ext cx="497058" cy="369332"/>
          </a:xfrm>
          <a:prstGeom prst="rect">
            <a:avLst/>
          </a:prstGeom>
          <a:noFill/>
        </p:spPr>
        <p:txBody>
          <a:bodyPr wrap="square" rtlCol="0">
            <a:spAutoFit/>
          </a:bodyPr>
          <a:lstStyle/>
          <a:p>
            <a:r>
              <a:rPr lang="en-US" dirty="0"/>
              <a:t>3</a:t>
            </a:r>
          </a:p>
        </p:txBody>
      </p:sp>
      <p:sp>
        <p:nvSpPr>
          <p:cNvPr id="42" name="TextBox 41"/>
          <p:cNvSpPr txBox="1"/>
          <p:nvPr/>
        </p:nvSpPr>
        <p:spPr>
          <a:xfrm>
            <a:off x="6605734" y="5029981"/>
            <a:ext cx="497058" cy="369332"/>
          </a:xfrm>
          <a:prstGeom prst="rect">
            <a:avLst/>
          </a:prstGeom>
          <a:noFill/>
        </p:spPr>
        <p:txBody>
          <a:bodyPr wrap="square" rtlCol="0">
            <a:spAutoFit/>
          </a:bodyPr>
          <a:lstStyle/>
          <a:p>
            <a:r>
              <a:rPr lang="en-US" dirty="0"/>
              <a:t>3</a:t>
            </a:r>
          </a:p>
        </p:txBody>
      </p:sp>
      <p:sp>
        <p:nvSpPr>
          <p:cNvPr id="43" name="Oval 42"/>
          <p:cNvSpPr/>
          <p:nvPr/>
        </p:nvSpPr>
        <p:spPr>
          <a:xfrm>
            <a:off x="5683952" y="1385234"/>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G</a:t>
            </a:r>
            <a:r>
              <a:rPr lang="en-US" sz="1600" dirty="0">
                <a:solidFill>
                  <a:srgbClr val="000000"/>
                </a:solidFill>
              </a:rPr>
              <a:t>2</a:t>
            </a:r>
          </a:p>
        </p:txBody>
      </p:sp>
      <p:sp>
        <p:nvSpPr>
          <p:cNvPr id="44" name="Oval 43"/>
          <p:cNvSpPr/>
          <p:nvPr/>
        </p:nvSpPr>
        <p:spPr>
          <a:xfrm>
            <a:off x="5683952" y="2661046"/>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F2</a:t>
            </a:r>
            <a:endParaRPr lang="en-US" sz="1600" dirty="0">
              <a:solidFill>
                <a:srgbClr val="000000"/>
              </a:solidFill>
            </a:endParaRPr>
          </a:p>
        </p:txBody>
      </p:sp>
      <p:cxnSp>
        <p:nvCxnSpPr>
          <p:cNvPr id="45" name="Straight Arrow Connector 44"/>
          <p:cNvCxnSpPr>
            <a:stCxn id="43" idx="2"/>
            <a:endCxn id="57" idx="6"/>
          </p:cNvCxnSpPr>
          <p:nvPr/>
        </p:nvCxnSpPr>
        <p:spPr>
          <a:xfrm flipH="1" flipV="1">
            <a:off x="4982034" y="1733961"/>
            <a:ext cx="701918" cy="539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44" idx="0"/>
            <a:endCxn id="43" idx="4"/>
          </p:cNvCxnSpPr>
          <p:nvPr/>
        </p:nvCxnSpPr>
        <p:spPr>
          <a:xfrm flipV="1">
            <a:off x="6044217" y="2093471"/>
            <a:ext cx="0" cy="567575"/>
          </a:xfrm>
          <a:prstGeom prst="straightConnector1">
            <a:avLst/>
          </a:prstGeom>
          <a:ln>
            <a:headEnd type="triangle"/>
            <a:tailEnd type="none"/>
          </a:ln>
        </p:spPr>
        <p:style>
          <a:lnRef idx="2">
            <a:schemeClr val="accent3"/>
          </a:lnRef>
          <a:fillRef idx="0">
            <a:schemeClr val="accent3"/>
          </a:fillRef>
          <a:effectRef idx="1">
            <a:schemeClr val="accent3"/>
          </a:effectRef>
          <a:fontRef idx="minor">
            <a:schemeClr val="tx1"/>
          </a:fontRef>
        </p:style>
      </p:cxnSp>
      <p:sp>
        <p:nvSpPr>
          <p:cNvPr id="48" name="TextBox 47"/>
          <p:cNvSpPr txBox="1"/>
          <p:nvPr/>
        </p:nvSpPr>
        <p:spPr>
          <a:xfrm>
            <a:off x="5096468" y="4408168"/>
            <a:ext cx="497058" cy="369332"/>
          </a:xfrm>
          <a:prstGeom prst="rect">
            <a:avLst/>
          </a:prstGeom>
          <a:noFill/>
        </p:spPr>
        <p:txBody>
          <a:bodyPr wrap="square" rtlCol="0">
            <a:spAutoFit/>
          </a:bodyPr>
          <a:lstStyle/>
          <a:p>
            <a:r>
              <a:rPr lang="en-US" dirty="0"/>
              <a:t>3</a:t>
            </a:r>
          </a:p>
        </p:txBody>
      </p:sp>
      <p:sp>
        <p:nvSpPr>
          <p:cNvPr id="49" name="TextBox 48"/>
          <p:cNvSpPr txBox="1"/>
          <p:nvPr/>
        </p:nvSpPr>
        <p:spPr>
          <a:xfrm>
            <a:off x="6056429" y="2194796"/>
            <a:ext cx="497058" cy="369332"/>
          </a:xfrm>
          <a:prstGeom prst="rect">
            <a:avLst/>
          </a:prstGeom>
          <a:noFill/>
        </p:spPr>
        <p:txBody>
          <a:bodyPr wrap="square" rtlCol="0">
            <a:spAutoFit/>
          </a:bodyPr>
          <a:lstStyle/>
          <a:p>
            <a:r>
              <a:rPr lang="en-US" dirty="0" smtClean="0"/>
              <a:t>2</a:t>
            </a:r>
            <a:endParaRPr lang="en-US" dirty="0"/>
          </a:p>
        </p:txBody>
      </p:sp>
      <p:sp>
        <p:nvSpPr>
          <p:cNvPr id="57" name="Oval 56"/>
          <p:cNvSpPr/>
          <p:nvPr/>
        </p:nvSpPr>
        <p:spPr>
          <a:xfrm>
            <a:off x="4261504" y="1379842"/>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G1</a:t>
            </a:r>
            <a:endParaRPr lang="en-US" sz="1600" dirty="0">
              <a:solidFill>
                <a:srgbClr val="000000"/>
              </a:solidFill>
            </a:endParaRPr>
          </a:p>
        </p:txBody>
      </p:sp>
      <p:sp>
        <p:nvSpPr>
          <p:cNvPr id="58" name="Oval 57"/>
          <p:cNvSpPr/>
          <p:nvPr/>
        </p:nvSpPr>
        <p:spPr>
          <a:xfrm>
            <a:off x="4261504" y="2655654"/>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F1</a:t>
            </a:r>
            <a:endParaRPr lang="en-US" sz="1600" dirty="0">
              <a:solidFill>
                <a:srgbClr val="000000"/>
              </a:solidFill>
            </a:endParaRPr>
          </a:p>
        </p:txBody>
      </p:sp>
      <p:cxnSp>
        <p:nvCxnSpPr>
          <p:cNvPr id="59" name="Straight Arrow Connector 58"/>
          <p:cNvCxnSpPr>
            <a:stCxn id="58" idx="0"/>
            <a:endCxn id="57" idx="4"/>
          </p:cNvCxnSpPr>
          <p:nvPr/>
        </p:nvCxnSpPr>
        <p:spPr>
          <a:xfrm flipV="1">
            <a:off x="4621769" y="2088079"/>
            <a:ext cx="0" cy="567575"/>
          </a:xfrm>
          <a:prstGeom prst="straightConnector1">
            <a:avLst/>
          </a:prstGeom>
          <a:ln>
            <a:headEnd type="none"/>
            <a:tailEnd type="arrow"/>
          </a:ln>
        </p:spPr>
        <p:style>
          <a:lnRef idx="2">
            <a:schemeClr val="accent3"/>
          </a:lnRef>
          <a:fillRef idx="0">
            <a:schemeClr val="accent3"/>
          </a:fillRef>
          <a:effectRef idx="1">
            <a:schemeClr val="accent3"/>
          </a:effectRef>
          <a:fontRef idx="minor">
            <a:schemeClr val="tx1"/>
          </a:fontRef>
        </p:style>
      </p:cxnSp>
      <p:sp>
        <p:nvSpPr>
          <p:cNvPr id="60" name="TextBox 59"/>
          <p:cNvSpPr txBox="1"/>
          <p:nvPr/>
        </p:nvSpPr>
        <p:spPr>
          <a:xfrm>
            <a:off x="4348816" y="2170374"/>
            <a:ext cx="497058" cy="369332"/>
          </a:xfrm>
          <a:prstGeom prst="rect">
            <a:avLst/>
          </a:prstGeom>
          <a:noFill/>
        </p:spPr>
        <p:txBody>
          <a:bodyPr wrap="square" rtlCol="0">
            <a:spAutoFit/>
          </a:bodyPr>
          <a:lstStyle/>
          <a:p>
            <a:r>
              <a:rPr lang="en-US" dirty="0" smtClean="0"/>
              <a:t>2</a:t>
            </a:r>
            <a:endParaRPr lang="en-US" dirty="0"/>
          </a:p>
        </p:txBody>
      </p:sp>
      <p:sp>
        <p:nvSpPr>
          <p:cNvPr id="61" name="TextBox 60"/>
          <p:cNvSpPr txBox="1"/>
          <p:nvPr/>
        </p:nvSpPr>
        <p:spPr>
          <a:xfrm>
            <a:off x="5544700" y="1374450"/>
            <a:ext cx="184666" cy="369332"/>
          </a:xfrm>
          <a:prstGeom prst="rect">
            <a:avLst/>
          </a:prstGeom>
          <a:noFill/>
        </p:spPr>
        <p:txBody>
          <a:bodyPr wrap="none" rtlCol="0">
            <a:spAutoFit/>
          </a:bodyPr>
          <a:lstStyle/>
          <a:p>
            <a:endParaRPr lang="en-US" dirty="0"/>
          </a:p>
        </p:txBody>
      </p:sp>
      <p:cxnSp>
        <p:nvCxnSpPr>
          <p:cNvPr id="62" name="Straight Arrow Connector 61"/>
          <p:cNvCxnSpPr>
            <a:stCxn id="22" idx="0"/>
            <a:endCxn id="58" idx="4"/>
          </p:cNvCxnSpPr>
          <p:nvPr/>
        </p:nvCxnSpPr>
        <p:spPr>
          <a:xfrm flipV="1">
            <a:off x="4621769" y="3363891"/>
            <a:ext cx="0" cy="347776"/>
          </a:xfrm>
          <a:prstGeom prst="straightConnector1">
            <a:avLst/>
          </a:prstGeom>
          <a:ln>
            <a:headEnd type="none"/>
            <a:tailEnd type="arrow"/>
          </a:ln>
        </p:spPr>
        <p:style>
          <a:lnRef idx="2">
            <a:schemeClr val="accent3"/>
          </a:lnRef>
          <a:fillRef idx="0">
            <a:schemeClr val="accent3"/>
          </a:fillRef>
          <a:effectRef idx="1">
            <a:schemeClr val="accent3"/>
          </a:effectRef>
          <a:fontRef idx="minor">
            <a:schemeClr val="tx1"/>
          </a:fontRef>
        </p:style>
      </p:cxnSp>
      <p:cxnSp>
        <p:nvCxnSpPr>
          <p:cNvPr id="69" name="Straight Arrow Connector 68"/>
          <p:cNvCxnSpPr/>
          <p:nvPr/>
        </p:nvCxnSpPr>
        <p:spPr>
          <a:xfrm flipH="1" flipV="1">
            <a:off x="4982034" y="2997562"/>
            <a:ext cx="701918" cy="539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649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dissolve">
                                      <p:cBhvr>
                                        <p:cTn id="38" dur="500"/>
                                        <p:tgtEl>
                                          <p:spTgt spid="23"/>
                                        </p:tgtEl>
                                      </p:cBhvr>
                                    </p:animEffect>
                                  </p:childTnLst>
                                </p:cTn>
                              </p:par>
                              <p:par>
                                <p:cTn id="39" presetID="9"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dissolve">
                                      <p:cBhvr>
                                        <p:cTn id="41" dur="500"/>
                                        <p:tgtEl>
                                          <p:spTgt spid="24"/>
                                        </p:tgtEl>
                                      </p:cBhvr>
                                    </p:animEffect>
                                  </p:childTnLst>
                                </p:cTn>
                              </p:par>
                              <p:par>
                                <p:cTn id="42" presetID="9"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dissolve">
                                      <p:cBhvr>
                                        <p:cTn id="44" dur="500"/>
                                        <p:tgtEl>
                                          <p:spTgt spid="25"/>
                                        </p:tgtEl>
                                      </p:cBhvr>
                                    </p:animEffect>
                                  </p:childTnLst>
                                </p:cTn>
                              </p:par>
                              <p:par>
                                <p:cTn id="45" presetID="9"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ssolve">
                                      <p:cBhvr>
                                        <p:cTn id="47" dur="500"/>
                                        <p:tgtEl>
                                          <p:spTgt spid="26"/>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dissolve">
                                      <p:cBhvr>
                                        <p:cTn id="50" dur="500"/>
                                        <p:tgtEl>
                                          <p:spTgt spid="27"/>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dissolve">
                                      <p:cBhvr>
                                        <p:cTn id="53" dur="500"/>
                                        <p:tgtEl>
                                          <p:spTgt spid="2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dissolve">
                                      <p:cBhvr>
                                        <p:cTn id="56" dur="500"/>
                                        <p:tgtEl>
                                          <p:spTgt spid="29"/>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dissolve">
                                      <p:cBhvr>
                                        <p:cTn id="59" dur="500"/>
                                        <p:tgtEl>
                                          <p:spTgt spid="30"/>
                                        </p:tgtEl>
                                      </p:cBhvr>
                                    </p:animEffect>
                                  </p:childTnLst>
                                </p:cTn>
                              </p:par>
                              <p:par>
                                <p:cTn id="60" presetID="9" presetClass="entr" presetSubtype="0"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dissolve">
                                      <p:cBhvr>
                                        <p:cTn id="62" dur="500"/>
                                        <p:tgtEl>
                                          <p:spTgt spid="31"/>
                                        </p:tgtEl>
                                      </p:cBhvr>
                                    </p:animEffect>
                                  </p:childTnLst>
                                </p:cTn>
                              </p:par>
                              <p:par>
                                <p:cTn id="63" presetID="9"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dissolve">
                                      <p:cBhvr>
                                        <p:cTn id="65" dur="500"/>
                                        <p:tgtEl>
                                          <p:spTgt spid="32"/>
                                        </p:tgtEl>
                                      </p:cBhvr>
                                    </p:animEffect>
                                  </p:childTnLst>
                                </p:cTn>
                              </p:par>
                              <p:par>
                                <p:cTn id="66" presetID="9" presetClass="entr" presetSubtype="0"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dissolve">
                                      <p:cBhvr>
                                        <p:cTn id="68" dur="500"/>
                                        <p:tgtEl>
                                          <p:spTgt spid="33"/>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dissolve">
                                      <p:cBhvr>
                                        <p:cTn id="71" dur="500"/>
                                        <p:tgtEl>
                                          <p:spTgt spid="34"/>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dissolve">
                                      <p:cBhvr>
                                        <p:cTn id="74" dur="500"/>
                                        <p:tgtEl>
                                          <p:spTgt spid="35"/>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dissolve">
                                      <p:cBhvr>
                                        <p:cTn id="77" dur="500"/>
                                        <p:tgtEl>
                                          <p:spTgt spid="36"/>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dissolve">
                                      <p:cBhvr>
                                        <p:cTn id="80" dur="500"/>
                                        <p:tgtEl>
                                          <p:spTgt spid="37"/>
                                        </p:tgtEl>
                                      </p:cBhvr>
                                    </p:animEffect>
                                  </p:childTnLst>
                                </p:cTn>
                              </p:par>
                              <p:par>
                                <p:cTn id="81" presetID="9" presetClass="entr" presetSubtype="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dissolve">
                                      <p:cBhvr>
                                        <p:cTn id="83" dur="500"/>
                                        <p:tgtEl>
                                          <p:spTgt spid="38"/>
                                        </p:tgtEl>
                                      </p:cBhvr>
                                    </p:animEffect>
                                  </p:childTnLst>
                                </p:cTn>
                              </p:par>
                              <p:par>
                                <p:cTn id="84" presetID="9" presetClass="entr" presetSubtype="0"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dissolve">
                                      <p:cBhvr>
                                        <p:cTn id="86" dur="500"/>
                                        <p:tgtEl>
                                          <p:spTgt spid="39"/>
                                        </p:tgtEl>
                                      </p:cBhvr>
                                    </p:animEffect>
                                  </p:childTnLst>
                                </p:cTn>
                              </p:par>
                              <p:par>
                                <p:cTn id="87" presetID="9" presetClass="entr" presetSubtype="0" fill="hold" nodeType="with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dissolve">
                                      <p:cBhvr>
                                        <p:cTn id="89" dur="500"/>
                                        <p:tgtEl>
                                          <p:spTgt spid="40"/>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dissolve">
                                      <p:cBhvr>
                                        <p:cTn id="92" dur="500"/>
                                        <p:tgtEl>
                                          <p:spTgt spid="41"/>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dissolve">
                                      <p:cBhvr>
                                        <p:cTn id="95" dur="500"/>
                                        <p:tgtEl>
                                          <p:spTgt spid="42"/>
                                        </p:tgtEl>
                                      </p:cBhvr>
                                    </p:animEffect>
                                  </p:childTnLst>
                                </p:cTn>
                              </p:par>
                            </p:childTnLst>
                          </p:cTn>
                        </p:par>
                      </p:childTnLst>
                    </p:cTn>
                  </p:par>
                  <p:par>
                    <p:cTn id="96" fill="hold">
                      <p:stCondLst>
                        <p:cond delay="indefinite"/>
                      </p:stCondLst>
                      <p:childTnLst>
                        <p:par>
                          <p:cTn id="97" fill="hold">
                            <p:stCondLst>
                              <p:cond delay="0"/>
                            </p:stCondLst>
                            <p:childTnLst>
                              <p:par>
                                <p:cTn id="98" presetID="9" presetClass="entr" presetSubtype="0" fill="hold" grpId="0" nodeType="click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dissolve">
                                      <p:cBhvr>
                                        <p:cTn id="100" dur="500"/>
                                        <p:tgtEl>
                                          <p:spTgt spid="43"/>
                                        </p:tgtEl>
                                      </p:cBhvr>
                                    </p:animEffect>
                                  </p:childTnLst>
                                </p:cTn>
                              </p:par>
                              <p:par>
                                <p:cTn id="101" presetID="9" presetClass="entr" presetSubtype="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animEffect transition="in" filter="dissolve">
                                      <p:cBhvr>
                                        <p:cTn id="103" dur="500"/>
                                        <p:tgtEl>
                                          <p:spTgt spid="44"/>
                                        </p:tgtEl>
                                      </p:cBhvr>
                                    </p:animEffect>
                                  </p:childTnLst>
                                </p:cTn>
                              </p:par>
                              <p:par>
                                <p:cTn id="104" presetID="9" presetClass="entr" presetSubtype="0" fill="hold" nodeType="with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dissolve">
                                      <p:cBhvr>
                                        <p:cTn id="106" dur="500"/>
                                        <p:tgtEl>
                                          <p:spTgt spid="45"/>
                                        </p:tgtEl>
                                      </p:cBhvr>
                                    </p:animEffect>
                                  </p:childTnLst>
                                </p:cTn>
                              </p:par>
                              <p:par>
                                <p:cTn id="107" presetID="9" presetClass="entr" presetSubtype="0" fill="hold"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dissolve">
                                      <p:cBhvr>
                                        <p:cTn id="109" dur="500"/>
                                        <p:tgtEl>
                                          <p:spTgt spid="46"/>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dissolve">
                                      <p:cBhvr>
                                        <p:cTn id="112" dur="500"/>
                                        <p:tgtEl>
                                          <p:spTgt spid="49"/>
                                        </p:tgtEl>
                                      </p:cBhvr>
                                    </p:animEffect>
                                  </p:childTnLst>
                                </p:cTn>
                              </p:par>
                              <p:par>
                                <p:cTn id="113" presetID="9" presetClass="entr" presetSubtype="0"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dissolve">
                                      <p:cBhvr>
                                        <p:cTn id="115" dur="500"/>
                                        <p:tgtEl>
                                          <p:spTgt spid="57"/>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58"/>
                                        </p:tgtEl>
                                        <p:attrNameLst>
                                          <p:attrName>style.visibility</p:attrName>
                                        </p:attrNameLst>
                                      </p:cBhvr>
                                      <p:to>
                                        <p:strVal val="visible"/>
                                      </p:to>
                                    </p:set>
                                    <p:animEffect transition="in" filter="dissolve">
                                      <p:cBhvr>
                                        <p:cTn id="118" dur="500"/>
                                        <p:tgtEl>
                                          <p:spTgt spid="58"/>
                                        </p:tgtEl>
                                      </p:cBhvr>
                                    </p:animEffect>
                                  </p:childTnLst>
                                </p:cTn>
                              </p:par>
                              <p:par>
                                <p:cTn id="119" presetID="9" presetClass="entr" presetSubtype="0" fill="hold" nodeType="withEffect">
                                  <p:stCondLst>
                                    <p:cond delay="0"/>
                                  </p:stCondLst>
                                  <p:childTnLst>
                                    <p:set>
                                      <p:cBhvr>
                                        <p:cTn id="120" dur="1" fill="hold">
                                          <p:stCondLst>
                                            <p:cond delay="0"/>
                                          </p:stCondLst>
                                        </p:cTn>
                                        <p:tgtEl>
                                          <p:spTgt spid="59"/>
                                        </p:tgtEl>
                                        <p:attrNameLst>
                                          <p:attrName>style.visibility</p:attrName>
                                        </p:attrNameLst>
                                      </p:cBhvr>
                                      <p:to>
                                        <p:strVal val="visible"/>
                                      </p:to>
                                    </p:set>
                                    <p:animEffect transition="in" filter="dissolve">
                                      <p:cBhvr>
                                        <p:cTn id="121" dur="500"/>
                                        <p:tgtEl>
                                          <p:spTgt spid="59"/>
                                        </p:tgtEl>
                                      </p:cBhvr>
                                    </p:animEffect>
                                  </p:childTnLst>
                                </p:cTn>
                              </p:par>
                              <p:par>
                                <p:cTn id="122" presetID="9"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dissolve">
                                      <p:cBhvr>
                                        <p:cTn id="124" dur="500"/>
                                        <p:tgtEl>
                                          <p:spTgt spid="60"/>
                                        </p:tgtEl>
                                      </p:cBhvr>
                                    </p:animEffect>
                                  </p:childTnLst>
                                </p:cTn>
                              </p:par>
                              <p:par>
                                <p:cTn id="125" presetID="9" presetClass="entr" presetSubtype="0" fill="hold" grpId="0" nodeType="withEffect" nodePh="1">
                                  <p:stCondLst>
                                    <p:cond delay="0"/>
                                  </p:stCondLst>
                                  <p:endCondLst>
                                    <p:cond evt="begin" delay="0">
                                      <p:tn val="125"/>
                                    </p:cond>
                                  </p:endCondLst>
                                  <p:childTnLst>
                                    <p:set>
                                      <p:cBhvr>
                                        <p:cTn id="126" dur="1" fill="hold">
                                          <p:stCondLst>
                                            <p:cond delay="0"/>
                                          </p:stCondLst>
                                        </p:cTn>
                                        <p:tgtEl>
                                          <p:spTgt spid="61"/>
                                        </p:tgtEl>
                                        <p:attrNameLst>
                                          <p:attrName>style.visibility</p:attrName>
                                        </p:attrNameLst>
                                      </p:cBhvr>
                                      <p:to>
                                        <p:strVal val="visible"/>
                                      </p:to>
                                    </p:set>
                                    <p:animEffect transition="in" filter="dissolve">
                                      <p:cBhvr>
                                        <p:cTn id="127" dur="500"/>
                                        <p:tgtEl>
                                          <p:spTgt spid="61"/>
                                        </p:tgtEl>
                                      </p:cBhvr>
                                    </p:animEffect>
                                  </p:childTnLst>
                                </p:cTn>
                              </p:par>
                              <p:par>
                                <p:cTn id="128" presetID="9" presetClass="entr" presetSubtype="0" fill="hold" nodeType="withEffect">
                                  <p:stCondLst>
                                    <p:cond delay="0"/>
                                  </p:stCondLst>
                                  <p:childTnLst>
                                    <p:set>
                                      <p:cBhvr>
                                        <p:cTn id="129" dur="1" fill="hold">
                                          <p:stCondLst>
                                            <p:cond delay="0"/>
                                          </p:stCondLst>
                                        </p:cTn>
                                        <p:tgtEl>
                                          <p:spTgt spid="69"/>
                                        </p:tgtEl>
                                        <p:attrNameLst>
                                          <p:attrName>style.visibility</p:attrName>
                                        </p:attrNameLst>
                                      </p:cBhvr>
                                      <p:to>
                                        <p:strVal val="visible"/>
                                      </p:to>
                                    </p:set>
                                    <p:animEffect transition="in" filter="dissolve">
                                      <p:cBhvr>
                                        <p:cTn id="130" dur="500"/>
                                        <p:tgtEl>
                                          <p:spTgt spid="69"/>
                                        </p:tgtEl>
                                      </p:cBhvr>
                                    </p:animEffect>
                                  </p:childTnLst>
                                </p:cTn>
                              </p:par>
                              <p:par>
                                <p:cTn id="131" presetID="9" presetClass="entr" presetSubtype="0" fill="hold" nodeType="withEffect">
                                  <p:stCondLst>
                                    <p:cond delay="0"/>
                                  </p:stCondLst>
                                  <p:childTnLst>
                                    <p:set>
                                      <p:cBhvr>
                                        <p:cTn id="132" dur="1" fill="hold">
                                          <p:stCondLst>
                                            <p:cond delay="0"/>
                                          </p:stCondLst>
                                        </p:cTn>
                                        <p:tgtEl>
                                          <p:spTgt spid="62"/>
                                        </p:tgtEl>
                                        <p:attrNameLst>
                                          <p:attrName>style.visibility</p:attrName>
                                        </p:attrNameLst>
                                      </p:cBhvr>
                                      <p:to>
                                        <p:strVal val="visible"/>
                                      </p:to>
                                    </p:set>
                                    <p:animEffect transition="in" filter="dissolve">
                                      <p:cBhvr>
                                        <p:cTn id="133" dur="500"/>
                                        <p:tgtEl>
                                          <p:spTgt spid="62"/>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48"/>
                                        </p:tgtEl>
                                        <p:attrNameLst>
                                          <p:attrName>style.visibility</p:attrName>
                                        </p:attrNameLst>
                                      </p:cBhvr>
                                      <p:to>
                                        <p:strVal val="visible"/>
                                      </p:to>
                                    </p:set>
                                    <p:animEffect transition="in" filter="dissolve">
                                      <p:cBhvr>
                                        <p:cTn id="136" dur="500"/>
                                        <p:tgtEl>
                                          <p:spTgt spid="48"/>
                                        </p:tgtEl>
                                      </p:cBhvr>
                                    </p:animEffect>
                                  </p:childTnLst>
                                </p:cTn>
                              </p:par>
                              <p:par>
                                <p:cTn id="137" presetID="9" presetClass="entr" presetSubtype="0" fill="hold" nodeType="withEffect">
                                  <p:stCondLst>
                                    <p:cond delay="0"/>
                                  </p:stCondLst>
                                  <p:childTnLst>
                                    <p:set>
                                      <p:cBhvr>
                                        <p:cTn id="138" dur="1" fill="hold">
                                          <p:stCondLst>
                                            <p:cond delay="0"/>
                                          </p:stCondLst>
                                        </p:cTn>
                                        <p:tgtEl>
                                          <p:spTgt spid="53"/>
                                        </p:tgtEl>
                                        <p:attrNameLst>
                                          <p:attrName>style.visibility</p:attrName>
                                        </p:attrNameLst>
                                      </p:cBhvr>
                                      <p:to>
                                        <p:strVal val="visible"/>
                                      </p:to>
                                    </p:set>
                                    <p:animEffect transition="in" filter="dissolve">
                                      <p:cBhvr>
                                        <p:cTn id="1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2" grpId="0" animBg="1"/>
      <p:bldP spid="13" grpId="0" animBg="1"/>
      <p:bldP spid="20" grpId="0"/>
      <p:bldP spid="21" grpId="0"/>
      <p:bldP spid="22" grpId="0" animBg="1"/>
      <p:bldP spid="23" grpId="0" animBg="1"/>
      <p:bldP spid="27" grpId="0"/>
      <p:bldP spid="28" grpId="0"/>
      <p:bldP spid="29" grpId="0" animBg="1"/>
      <p:bldP spid="30" grpId="0" animBg="1"/>
      <p:bldP spid="34" grpId="0"/>
      <p:bldP spid="35" grpId="0"/>
      <p:bldP spid="36" grpId="0" animBg="1"/>
      <p:bldP spid="37" grpId="0" animBg="1"/>
      <p:bldP spid="41" grpId="0"/>
      <p:bldP spid="42" grpId="0"/>
      <p:bldP spid="43" grpId="0" animBg="1"/>
      <p:bldP spid="44" grpId="0" animBg="1"/>
      <p:bldP spid="48" grpId="0"/>
      <p:bldP spid="49" grpId="0"/>
      <p:bldP spid="57" grpId="0" animBg="1"/>
      <p:bldP spid="58" grpId="0" animBg="1"/>
      <p:bldP spid="60"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062"/>
            <a:ext cx="8229600" cy="1143000"/>
          </a:xfrm>
        </p:spPr>
        <p:txBody>
          <a:bodyPr/>
          <a:lstStyle/>
          <a:p>
            <a:r>
              <a:rPr lang="en-US" dirty="0"/>
              <a:t>Graph Model – Iteration </a:t>
            </a:r>
            <a:r>
              <a:rPr lang="en-US" dirty="0" smtClean="0"/>
              <a:t>2</a:t>
            </a:r>
            <a:endParaRPr lang="en-US" dirty="0"/>
          </a:p>
        </p:txBody>
      </p:sp>
      <p:sp>
        <p:nvSpPr>
          <p:cNvPr id="8" name="Oval 7"/>
          <p:cNvSpPr/>
          <p:nvPr/>
        </p:nvSpPr>
        <p:spPr>
          <a:xfrm>
            <a:off x="1367760" y="3712142"/>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A1</a:t>
            </a:r>
            <a:endParaRPr lang="en-US" sz="1600" dirty="0">
              <a:solidFill>
                <a:srgbClr val="000000"/>
              </a:solidFill>
            </a:endParaRPr>
          </a:p>
        </p:txBody>
      </p:sp>
      <p:sp>
        <p:nvSpPr>
          <p:cNvPr id="9" name="Oval 8"/>
          <p:cNvSpPr/>
          <p:nvPr/>
        </p:nvSpPr>
        <p:spPr>
          <a:xfrm>
            <a:off x="1367760" y="4987954"/>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A2</a:t>
            </a:r>
            <a:endParaRPr lang="en-US" sz="1600" dirty="0">
              <a:solidFill>
                <a:srgbClr val="000000"/>
              </a:solidFill>
            </a:endParaRPr>
          </a:p>
        </p:txBody>
      </p:sp>
      <p:cxnSp>
        <p:nvCxnSpPr>
          <p:cNvPr id="10" name="Straight Arrow Connector 9"/>
          <p:cNvCxnSpPr>
            <a:stCxn id="8" idx="4"/>
            <a:endCxn id="9" idx="0"/>
          </p:cNvCxnSpPr>
          <p:nvPr/>
        </p:nvCxnSpPr>
        <p:spPr>
          <a:xfrm>
            <a:off x="1728025" y="4420379"/>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2814632" y="3718010"/>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1</a:t>
            </a:r>
            <a:endParaRPr lang="en-US" sz="1600" dirty="0">
              <a:solidFill>
                <a:srgbClr val="000000"/>
              </a:solidFill>
            </a:endParaRPr>
          </a:p>
        </p:txBody>
      </p:sp>
      <p:sp>
        <p:nvSpPr>
          <p:cNvPr id="12" name="Oval 11"/>
          <p:cNvSpPr/>
          <p:nvPr/>
        </p:nvSpPr>
        <p:spPr>
          <a:xfrm>
            <a:off x="2814632" y="4993822"/>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2</a:t>
            </a:r>
            <a:endParaRPr lang="en-US" sz="1600" dirty="0">
              <a:solidFill>
                <a:srgbClr val="000000"/>
              </a:solidFill>
            </a:endParaRPr>
          </a:p>
        </p:txBody>
      </p:sp>
      <p:cxnSp>
        <p:nvCxnSpPr>
          <p:cNvPr id="13" name="Straight Arrow Connector 12"/>
          <p:cNvCxnSpPr>
            <a:stCxn id="11" idx="4"/>
            <a:endCxn id="12" idx="0"/>
          </p:cNvCxnSpPr>
          <p:nvPr/>
        </p:nvCxnSpPr>
        <p:spPr>
          <a:xfrm>
            <a:off x="3174897" y="4426247"/>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4261504" y="3723878"/>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C1</a:t>
            </a:r>
            <a:endParaRPr lang="en-US" sz="1600" dirty="0">
              <a:solidFill>
                <a:srgbClr val="000000"/>
              </a:solidFill>
            </a:endParaRPr>
          </a:p>
        </p:txBody>
      </p:sp>
      <p:sp>
        <p:nvSpPr>
          <p:cNvPr id="19" name="Oval 18"/>
          <p:cNvSpPr/>
          <p:nvPr/>
        </p:nvSpPr>
        <p:spPr>
          <a:xfrm>
            <a:off x="4261504" y="4999690"/>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C2</a:t>
            </a:r>
            <a:endParaRPr lang="en-US" sz="1600" dirty="0">
              <a:solidFill>
                <a:srgbClr val="000000"/>
              </a:solidFill>
            </a:endParaRPr>
          </a:p>
        </p:txBody>
      </p:sp>
      <p:cxnSp>
        <p:nvCxnSpPr>
          <p:cNvPr id="20" name="Straight Arrow Connector 19"/>
          <p:cNvCxnSpPr>
            <a:stCxn id="18" idx="4"/>
            <a:endCxn id="19" idx="0"/>
          </p:cNvCxnSpPr>
          <p:nvPr/>
        </p:nvCxnSpPr>
        <p:spPr>
          <a:xfrm>
            <a:off x="4621769" y="4432115"/>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5696164" y="3729746"/>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1</a:t>
            </a:r>
            <a:endParaRPr lang="en-US" sz="1600" dirty="0">
              <a:solidFill>
                <a:srgbClr val="000000"/>
              </a:solidFill>
            </a:endParaRPr>
          </a:p>
        </p:txBody>
      </p:sp>
      <p:sp>
        <p:nvSpPr>
          <p:cNvPr id="26" name="Oval 25"/>
          <p:cNvSpPr/>
          <p:nvPr/>
        </p:nvSpPr>
        <p:spPr>
          <a:xfrm>
            <a:off x="5696164" y="5005558"/>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2</a:t>
            </a:r>
            <a:endParaRPr lang="en-US" sz="1600" dirty="0">
              <a:solidFill>
                <a:srgbClr val="000000"/>
              </a:solidFill>
            </a:endParaRPr>
          </a:p>
        </p:txBody>
      </p:sp>
      <p:cxnSp>
        <p:nvCxnSpPr>
          <p:cNvPr id="27" name="Straight Arrow Connector 26"/>
          <p:cNvCxnSpPr>
            <a:stCxn id="25" idx="4"/>
            <a:endCxn id="26" idx="0"/>
          </p:cNvCxnSpPr>
          <p:nvPr/>
        </p:nvCxnSpPr>
        <p:spPr>
          <a:xfrm>
            <a:off x="6056429" y="4437983"/>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7130824" y="3723403"/>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E1</a:t>
            </a:r>
            <a:endParaRPr lang="en-US" sz="1600" dirty="0">
              <a:solidFill>
                <a:srgbClr val="000000"/>
              </a:solidFill>
            </a:endParaRPr>
          </a:p>
        </p:txBody>
      </p:sp>
      <p:sp>
        <p:nvSpPr>
          <p:cNvPr id="33" name="Oval 32"/>
          <p:cNvSpPr/>
          <p:nvPr/>
        </p:nvSpPr>
        <p:spPr>
          <a:xfrm>
            <a:off x="7130824" y="4999215"/>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E2</a:t>
            </a:r>
            <a:endParaRPr lang="en-US" sz="1600" dirty="0">
              <a:solidFill>
                <a:srgbClr val="000000"/>
              </a:solidFill>
            </a:endParaRPr>
          </a:p>
        </p:txBody>
      </p:sp>
      <p:cxnSp>
        <p:nvCxnSpPr>
          <p:cNvPr id="34" name="Straight Arrow Connector 33"/>
          <p:cNvCxnSpPr>
            <a:stCxn id="32" idx="4"/>
            <a:endCxn id="33" idx="0"/>
          </p:cNvCxnSpPr>
          <p:nvPr/>
        </p:nvCxnSpPr>
        <p:spPr>
          <a:xfrm>
            <a:off x="7491089" y="4431640"/>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3" name="Curved Connector 62"/>
          <p:cNvCxnSpPr>
            <a:stCxn id="8" idx="0"/>
            <a:endCxn id="25" idx="0"/>
          </p:cNvCxnSpPr>
          <p:nvPr/>
        </p:nvCxnSpPr>
        <p:spPr>
          <a:xfrm rot="16200000" flipH="1">
            <a:off x="3883425" y="1556742"/>
            <a:ext cx="17604" cy="4328404"/>
          </a:xfrm>
          <a:prstGeom prst="curvedConnector3">
            <a:avLst>
              <a:gd name="adj1" fmla="val -129856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6" name="Curved Connector 65"/>
          <p:cNvCxnSpPr>
            <a:stCxn id="8" idx="0"/>
            <a:endCxn id="32" idx="0"/>
          </p:cNvCxnSpPr>
          <p:nvPr/>
        </p:nvCxnSpPr>
        <p:spPr>
          <a:xfrm rot="16200000" flipH="1">
            <a:off x="4603926" y="836240"/>
            <a:ext cx="11261" cy="5763064"/>
          </a:xfrm>
          <a:prstGeom prst="curvedConnector3">
            <a:avLst>
              <a:gd name="adj1" fmla="val -300594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4" name="Curved Connector 73"/>
          <p:cNvCxnSpPr>
            <a:stCxn id="8" idx="0"/>
            <a:endCxn id="18" idx="0"/>
          </p:cNvCxnSpPr>
          <p:nvPr/>
        </p:nvCxnSpPr>
        <p:spPr>
          <a:xfrm rot="16200000" flipH="1">
            <a:off x="3169029" y="2271138"/>
            <a:ext cx="11736" cy="2893744"/>
          </a:xfrm>
          <a:prstGeom prst="curvedConnector3">
            <a:avLst>
              <a:gd name="adj1" fmla="val -101143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Curved Connector 78"/>
          <p:cNvCxnSpPr>
            <a:stCxn id="8" idx="0"/>
            <a:endCxn id="11" idx="0"/>
          </p:cNvCxnSpPr>
          <p:nvPr/>
        </p:nvCxnSpPr>
        <p:spPr>
          <a:xfrm rot="16200000" flipH="1">
            <a:off x="2448527" y="2991640"/>
            <a:ext cx="5868" cy="1446872"/>
          </a:xfrm>
          <a:prstGeom prst="curvedConnector3">
            <a:avLst>
              <a:gd name="adj1" fmla="val 5807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6200000" flipH="1">
            <a:off x="3895399" y="2997508"/>
            <a:ext cx="5868" cy="1446872"/>
          </a:xfrm>
          <a:prstGeom prst="curvedConnector3">
            <a:avLst>
              <a:gd name="adj1" fmla="val 5807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4" name="Curved Connector 83"/>
          <p:cNvCxnSpPr/>
          <p:nvPr/>
        </p:nvCxnSpPr>
        <p:spPr>
          <a:xfrm rot="16200000" flipH="1">
            <a:off x="5330059" y="2985297"/>
            <a:ext cx="5868" cy="1446872"/>
          </a:xfrm>
          <a:prstGeom prst="curvedConnector3">
            <a:avLst>
              <a:gd name="adj1" fmla="val 5807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5" name="Curved Connector 84"/>
          <p:cNvCxnSpPr/>
          <p:nvPr/>
        </p:nvCxnSpPr>
        <p:spPr>
          <a:xfrm rot="16200000" flipH="1">
            <a:off x="6764719" y="2991165"/>
            <a:ext cx="5868" cy="1446872"/>
          </a:xfrm>
          <a:prstGeom prst="curvedConnector3">
            <a:avLst>
              <a:gd name="adj1" fmla="val 5807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6" name="Curved Connector 85"/>
          <p:cNvCxnSpPr>
            <a:stCxn id="11" idx="0"/>
            <a:endCxn id="25" idx="0"/>
          </p:cNvCxnSpPr>
          <p:nvPr/>
        </p:nvCxnSpPr>
        <p:spPr>
          <a:xfrm rot="16200000" flipH="1">
            <a:off x="4609795" y="2283112"/>
            <a:ext cx="11736" cy="2881532"/>
          </a:xfrm>
          <a:prstGeom prst="curvedConnector3">
            <a:avLst>
              <a:gd name="adj1" fmla="val -392475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5" name="Curved Connector 94"/>
          <p:cNvCxnSpPr>
            <a:stCxn id="11" idx="0"/>
            <a:endCxn id="32" idx="0"/>
          </p:cNvCxnSpPr>
          <p:nvPr/>
        </p:nvCxnSpPr>
        <p:spPr>
          <a:xfrm rot="16200000" flipH="1">
            <a:off x="5330296" y="1562610"/>
            <a:ext cx="5393" cy="4316192"/>
          </a:xfrm>
          <a:prstGeom prst="curvedConnector3">
            <a:avLst>
              <a:gd name="adj1" fmla="val -1216363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9" name="Curved Connector 98"/>
          <p:cNvCxnSpPr>
            <a:stCxn id="18" idx="0"/>
            <a:endCxn id="32" idx="0"/>
          </p:cNvCxnSpPr>
          <p:nvPr/>
        </p:nvCxnSpPr>
        <p:spPr>
          <a:xfrm rot="5400000" flipH="1" flipV="1">
            <a:off x="6056192" y="2288981"/>
            <a:ext cx="475" cy="2869320"/>
          </a:xfrm>
          <a:prstGeom prst="curvedConnector3">
            <a:avLst>
              <a:gd name="adj1" fmla="val 9964105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3" name="Curved Connector 102"/>
          <p:cNvCxnSpPr>
            <a:stCxn id="25" idx="0"/>
            <a:endCxn id="32" idx="0"/>
          </p:cNvCxnSpPr>
          <p:nvPr/>
        </p:nvCxnSpPr>
        <p:spPr>
          <a:xfrm rot="5400000" flipH="1" flipV="1">
            <a:off x="6770588" y="3009245"/>
            <a:ext cx="6343" cy="1434660"/>
          </a:xfrm>
          <a:prstGeom prst="curvedConnector3">
            <a:avLst>
              <a:gd name="adj1" fmla="val 2163866"/>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8" name="Curved Connector 107"/>
          <p:cNvCxnSpPr>
            <a:stCxn id="9" idx="4"/>
            <a:endCxn id="12" idx="4"/>
          </p:cNvCxnSpPr>
          <p:nvPr/>
        </p:nvCxnSpPr>
        <p:spPr>
          <a:xfrm rot="16200000" flipH="1">
            <a:off x="2448527" y="4975689"/>
            <a:ext cx="5868" cy="1446872"/>
          </a:xfrm>
          <a:prstGeom prst="curvedConnector3">
            <a:avLst>
              <a:gd name="adj1" fmla="val 3995706"/>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0" name="Curved Connector 109"/>
          <p:cNvCxnSpPr>
            <a:stCxn id="9" idx="4"/>
            <a:endCxn id="19" idx="4"/>
          </p:cNvCxnSpPr>
          <p:nvPr/>
        </p:nvCxnSpPr>
        <p:spPr>
          <a:xfrm rot="16200000" flipH="1">
            <a:off x="3169029" y="4255187"/>
            <a:ext cx="11736" cy="2893744"/>
          </a:xfrm>
          <a:prstGeom prst="curvedConnector3">
            <a:avLst>
              <a:gd name="adj1" fmla="val 3504507"/>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3" name="Curved Connector 112"/>
          <p:cNvCxnSpPr>
            <a:stCxn id="9" idx="4"/>
            <a:endCxn id="26" idx="4"/>
          </p:cNvCxnSpPr>
          <p:nvPr/>
        </p:nvCxnSpPr>
        <p:spPr>
          <a:xfrm rot="16200000" flipH="1">
            <a:off x="3883425" y="3540791"/>
            <a:ext cx="17604" cy="4328404"/>
          </a:xfrm>
          <a:prstGeom prst="curvedConnector3">
            <a:avLst>
              <a:gd name="adj1" fmla="val 341014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6" name="Curved Connector 115"/>
          <p:cNvCxnSpPr>
            <a:stCxn id="9" idx="4"/>
            <a:endCxn id="33" idx="4"/>
          </p:cNvCxnSpPr>
          <p:nvPr/>
        </p:nvCxnSpPr>
        <p:spPr>
          <a:xfrm rot="16200000" flipH="1">
            <a:off x="4603927" y="2820289"/>
            <a:ext cx="11261" cy="5763064"/>
          </a:xfrm>
          <a:prstGeom prst="curvedConnector3">
            <a:avLst>
              <a:gd name="adj1" fmla="val 657589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9" name="Curved Connector 118"/>
          <p:cNvCxnSpPr>
            <a:stCxn id="12" idx="4"/>
            <a:endCxn id="19" idx="4"/>
          </p:cNvCxnSpPr>
          <p:nvPr/>
        </p:nvCxnSpPr>
        <p:spPr>
          <a:xfrm rot="16200000" flipH="1">
            <a:off x="3895399" y="4981557"/>
            <a:ext cx="5868" cy="1446872"/>
          </a:xfrm>
          <a:prstGeom prst="curvedConnector3">
            <a:avLst>
              <a:gd name="adj1" fmla="val 3995706"/>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1" name="Curved Connector 120"/>
          <p:cNvCxnSpPr>
            <a:stCxn id="12" idx="4"/>
            <a:endCxn id="26" idx="4"/>
          </p:cNvCxnSpPr>
          <p:nvPr/>
        </p:nvCxnSpPr>
        <p:spPr>
          <a:xfrm rot="16200000" flipH="1">
            <a:off x="4609795" y="4267161"/>
            <a:ext cx="11736" cy="2881532"/>
          </a:xfrm>
          <a:prstGeom prst="curvedConnector3">
            <a:avLst>
              <a:gd name="adj1" fmla="val 371260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4" name="Curved Connector 123"/>
          <p:cNvCxnSpPr>
            <a:stCxn id="12" idx="4"/>
            <a:endCxn id="33" idx="4"/>
          </p:cNvCxnSpPr>
          <p:nvPr/>
        </p:nvCxnSpPr>
        <p:spPr>
          <a:xfrm rot="16200000" flipH="1">
            <a:off x="5330297" y="3546659"/>
            <a:ext cx="5393" cy="4316192"/>
          </a:xfrm>
          <a:prstGeom prst="curvedConnector3">
            <a:avLst>
              <a:gd name="adj1" fmla="val 1679208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7" name="Curved Connector 126"/>
          <p:cNvCxnSpPr>
            <a:stCxn id="19" idx="4"/>
            <a:endCxn id="26" idx="4"/>
          </p:cNvCxnSpPr>
          <p:nvPr/>
        </p:nvCxnSpPr>
        <p:spPr>
          <a:xfrm rot="16200000" flipH="1">
            <a:off x="5336165" y="4993531"/>
            <a:ext cx="5868" cy="1434660"/>
          </a:xfrm>
          <a:prstGeom prst="curvedConnector3">
            <a:avLst>
              <a:gd name="adj1" fmla="val 3995706"/>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9" name="Curved Connector 128"/>
          <p:cNvCxnSpPr>
            <a:stCxn id="19" idx="4"/>
            <a:endCxn id="33" idx="4"/>
          </p:cNvCxnSpPr>
          <p:nvPr/>
        </p:nvCxnSpPr>
        <p:spPr>
          <a:xfrm rot="5400000" flipH="1" flipV="1">
            <a:off x="6056191" y="4273030"/>
            <a:ext cx="475" cy="2869320"/>
          </a:xfrm>
          <a:prstGeom prst="curvedConnector3">
            <a:avLst>
              <a:gd name="adj1" fmla="val -8411684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2" name="Curved Connector 131"/>
          <p:cNvCxnSpPr>
            <a:stCxn id="26" idx="4"/>
            <a:endCxn id="33" idx="4"/>
          </p:cNvCxnSpPr>
          <p:nvPr/>
        </p:nvCxnSpPr>
        <p:spPr>
          <a:xfrm rot="5400000" flipH="1" flipV="1">
            <a:off x="6770587" y="4993294"/>
            <a:ext cx="6343" cy="1434660"/>
          </a:xfrm>
          <a:prstGeom prst="curvedConnector3">
            <a:avLst>
              <a:gd name="adj1" fmla="val -3603973"/>
            </a:avLst>
          </a:prstGeom>
          <a:ln>
            <a:tailEnd type="arrow"/>
          </a:ln>
        </p:spPr>
        <p:style>
          <a:lnRef idx="2">
            <a:schemeClr val="accent1"/>
          </a:lnRef>
          <a:fillRef idx="0">
            <a:schemeClr val="accent1"/>
          </a:fillRef>
          <a:effectRef idx="1">
            <a:schemeClr val="accent1"/>
          </a:effectRef>
          <a:fontRef idx="minor">
            <a:schemeClr val="tx1"/>
          </a:fontRef>
        </p:style>
      </p:cxnSp>
      <p:sp>
        <p:nvSpPr>
          <p:cNvPr id="133" name="Oval 132"/>
          <p:cNvSpPr/>
          <p:nvPr/>
        </p:nvSpPr>
        <p:spPr>
          <a:xfrm>
            <a:off x="5683952" y="1031115"/>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G</a:t>
            </a:r>
            <a:r>
              <a:rPr lang="en-US" sz="1600" dirty="0">
                <a:solidFill>
                  <a:srgbClr val="000000"/>
                </a:solidFill>
              </a:rPr>
              <a:t>2</a:t>
            </a:r>
          </a:p>
        </p:txBody>
      </p:sp>
      <p:sp>
        <p:nvSpPr>
          <p:cNvPr id="134" name="Oval 133"/>
          <p:cNvSpPr/>
          <p:nvPr/>
        </p:nvSpPr>
        <p:spPr>
          <a:xfrm>
            <a:off x="5683952" y="2306927"/>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F2</a:t>
            </a:r>
            <a:endParaRPr lang="en-US" sz="1600" dirty="0">
              <a:solidFill>
                <a:srgbClr val="000000"/>
              </a:solidFill>
            </a:endParaRPr>
          </a:p>
        </p:txBody>
      </p:sp>
      <p:cxnSp>
        <p:nvCxnSpPr>
          <p:cNvPr id="135" name="Straight Arrow Connector 134"/>
          <p:cNvCxnSpPr>
            <a:stCxn id="133" idx="2"/>
            <a:endCxn id="138" idx="6"/>
          </p:cNvCxnSpPr>
          <p:nvPr/>
        </p:nvCxnSpPr>
        <p:spPr>
          <a:xfrm flipH="1" flipV="1">
            <a:off x="4982034" y="1379842"/>
            <a:ext cx="701918" cy="539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38" name="Oval 137"/>
          <p:cNvSpPr/>
          <p:nvPr/>
        </p:nvSpPr>
        <p:spPr>
          <a:xfrm>
            <a:off x="4261504" y="1025723"/>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G1</a:t>
            </a:r>
            <a:endParaRPr lang="en-US" sz="1600" dirty="0">
              <a:solidFill>
                <a:srgbClr val="000000"/>
              </a:solidFill>
            </a:endParaRPr>
          </a:p>
        </p:txBody>
      </p:sp>
      <p:sp>
        <p:nvSpPr>
          <p:cNvPr id="139" name="Oval 138"/>
          <p:cNvSpPr/>
          <p:nvPr/>
        </p:nvSpPr>
        <p:spPr>
          <a:xfrm>
            <a:off x="4261504" y="2301535"/>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F1</a:t>
            </a:r>
            <a:endParaRPr lang="en-US" sz="1600" dirty="0">
              <a:solidFill>
                <a:srgbClr val="000000"/>
              </a:solidFill>
            </a:endParaRPr>
          </a:p>
        </p:txBody>
      </p:sp>
      <p:cxnSp>
        <p:nvCxnSpPr>
          <p:cNvPr id="140" name="Straight Arrow Connector 139"/>
          <p:cNvCxnSpPr>
            <a:stCxn id="139" idx="0"/>
            <a:endCxn id="138" idx="4"/>
          </p:cNvCxnSpPr>
          <p:nvPr/>
        </p:nvCxnSpPr>
        <p:spPr>
          <a:xfrm flipV="1">
            <a:off x="4621769" y="1733960"/>
            <a:ext cx="0" cy="567575"/>
          </a:xfrm>
          <a:prstGeom prst="straightConnector1">
            <a:avLst/>
          </a:prstGeom>
          <a:ln>
            <a:headEnd type="none"/>
            <a:tailEnd type="arrow"/>
          </a:ln>
        </p:spPr>
        <p:style>
          <a:lnRef idx="2">
            <a:schemeClr val="accent3"/>
          </a:lnRef>
          <a:fillRef idx="0">
            <a:schemeClr val="accent3"/>
          </a:fillRef>
          <a:effectRef idx="1">
            <a:schemeClr val="accent3"/>
          </a:effectRef>
          <a:fontRef idx="minor">
            <a:schemeClr val="tx1"/>
          </a:fontRef>
        </p:style>
      </p:cxnSp>
      <p:sp>
        <p:nvSpPr>
          <p:cNvPr id="142" name="TextBox 141"/>
          <p:cNvSpPr txBox="1"/>
          <p:nvPr/>
        </p:nvSpPr>
        <p:spPr>
          <a:xfrm>
            <a:off x="5544700" y="1020331"/>
            <a:ext cx="184666" cy="369332"/>
          </a:xfrm>
          <a:prstGeom prst="rect">
            <a:avLst/>
          </a:prstGeom>
          <a:noFill/>
        </p:spPr>
        <p:txBody>
          <a:bodyPr wrap="none" rtlCol="0">
            <a:spAutoFit/>
          </a:bodyPr>
          <a:lstStyle/>
          <a:p>
            <a:endParaRPr lang="en-US" dirty="0"/>
          </a:p>
        </p:txBody>
      </p:sp>
      <p:cxnSp>
        <p:nvCxnSpPr>
          <p:cNvPr id="143" name="Straight Arrow Connector 142"/>
          <p:cNvCxnSpPr/>
          <p:nvPr/>
        </p:nvCxnSpPr>
        <p:spPr>
          <a:xfrm flipH="1" flipV="1">
            <a:off x="4982034" y="2643443"/>
            <a:ext cx="701918" cy="539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45" name="Curved Connector 144"/>
          <p:cNvCxnSpPr>
            <a:stCxn id="19" idx="6"/>
            <a:endCxn id="134" idx="4"/>
          </p:cNvCxnSpPr>
          <p:nvPr/>
        </p:nvCxnSpPr>
        <p:spPr>
          <a:xfrm flipV="1">
            <a:off x="4982034" y="3015164"/>
            <a:ext cx="1062183" cy="2338645"/>
          </a:xfrm>
          <a:prstGeom prst="curvedConnector2">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47" name="Curved Connector 146"/>
          <p:cNvCxnSpPr>
            <a:stCxn id="19" idx="6"/>
            <a:endCxn id="133" idx="6"/>
          </p:cNvCxnSpPr>
          <p:nvPr/>
        </p:nvCxnSpPr>
        <p:spPr>
          <a:xfrm flipV="1">
            <a:off x="4982034" y="1385234"/>
            <a:ext cx="1422448" cy="3968575"/>
          </a:xfrm>
          <a:prstGeom prst="curvedConnector3">
            <a:avLst>
              <a:gd name="adj1" fmla="val 11607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49" name="Curved Connector 148"/>
          <p:cNvCxnSpPr>
            <a:stCxn id="134" idx="6"/>
            <a:endCxn id="133" idx="6"/>
          </p:cNvCxnSpPr>
          <p:nvPr/>
        </p:nvCxnSpPr>
        <p:spPr>
          <a:xfrm flipV="1">
            <a:off x="6404482" y="1385234"/>
            <a:ext cx="12700" cy="1275812"/>
          </a:xfrm>
          <a:prstGeom prst="curvedConnector3">
            <a:avLst>
              <a:gd name="adj1" fmla="val 3146244"/>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52" name="Curved Connector 151"/>
          <p:cNvCxnSpPr>
            <a:stCxn id="18" idx="2"/>
            <a:endCxn id="139" idx="2"/>
          </p:cNvCxnSpPr>
          <p:nvPr/>
        </p:nvCxnSpPr>
        <p:spPr>
          <a:xfrm rot="10800000">
            <a:off x="4261504" y="2655655"/>
            <a:ext cx="12700" cy="1422343"/>
          </a:xfrm>
          <a:prstGeom prst="curvedConnector3">
            <a:avLst>
              <a:gd name="adj1" fmla="val 1800000"/>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54" name="Curved Connector 153"/>
          <p:cNvCxnSpPr>
            <a:stCxn id="18" idx="2"/>
            <a:endCxn id="138" idx="2"/>
          </p:cNvCxnSpPr>
          <p:nvPr/>
        </p:nvCxnSpPr>
        <p:spPr>
          <a:xfrm rot="10800000">
            <a:off x="4261504" y="1379843"/>
            <a:ext cx="12700" cy="2698155"/>
          </a:xfrm>
          <a:prstGeom prst="curvedConnector3">
            <a:avLst>
              <a:gd name="adj1" fmla="val 3530890"/>
            </a:avLst>
          </a:prstGeom>
          <a:ln>
            <a:tailEnd type="arrow"/>
          </a:ln>
        </p:spPr>
        <p:style>
          <a:lnRef idx="2">
            <a:schemeClr val="accent3"/>
          </a:lnRef>
          <a:fillRef idx="0">
            <a:schemeClr val="accent3"/>
          </a:fillRef>
          <a:effectRef idx="1">
            <a:schemeClr val="accent3"/>
          </a:effectRef>
          <a:fontRef idx="minor">
            <a:schemeClr val="tx1"/>
          </a:fontRef>
        </p:style>
      </p:cxnSp>
      <p:sp>
        <p:nvSpPr>
          <p:cNvPr id="156" name="TextBox 155"/>
          <p:cNvSpPr txBox="1"/>
          <p:nvPr/>
        </p:nvSpPr>
        <p:spPr>
          <a:xfrm>
            <a:off x="1884429" y="3197780"/>
            <a:ext cx="407721" cy="369332"/>
          </a:xfrm>
          <a:prstGeom prst="rect">
            <a:avLst/>
          </a:prstGeom>
          <a:noFill/>
        </p:spPr>
        <p:txBody>
          <a:bodyPr wrap="none" rtlCol="0">
            <a:spAutoFit/>
          </a:bodyPr>
          <a:lstStyle/>
          <a:p>
            <a:r>
              <a:rPr lang="en-US" dirty="0" smtClean="0"/>
              <a:t>S1</a:t>
            </a:r>
            <a:endParaRPr lang="en-US" dirty="0"/>
          </a:p>
        </p:txBody>
      </p:sp>
    </p:spTree>
    <p:extLst>
      <p:ext uri="{BB962C8B-B14F-4D97-AF65-F5344CB8AC3E}">
        <p14:creationId xmlns:p14="http://schemas.microsoft.com/office/powerpoint/2010/main" val="39038230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par>
                                <p:cTn id="20" presetID="9"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par>
                                <p:cTn id="29" presetID="9"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dissolve">
                                      <p:cBhvr>
                                        <p:cTn id="34" dur="500"/>
                                        <p:tgtEl>
                                          <p:spTgt spid="25"/>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par>
                                <p:cTn id="38" presetID="9"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dissolve">
                                      <p:cBhvr>
                                        <p:cTn id="40" dur="500"/>
                                        <p:tgtEl>
                                          <p:spTgt spid="2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dissolve">
                                      <p:cBhvr>
                                        <p:cTn id="43" dur="500"/>
                                        <p:tgtEl>
                                          <p:spTgt spid="3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dissolve">
                                      <p:cBhvr>
                                        <p:cTn id="46" dur="500"/>
                                        <p:tgtEl>
                                          <p:spTgt spid="33"/>
                                        </p:tgtEl>
                                      </p:cBhvr>
                                    </p:animEffect>
                                  </p:childTnLst>
                                </p:cTn>
                              </p:par>
                              <p:par>
                                <p:cTn id="47" presetID="9"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dissolv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checkerboard(across)">
                                      <p:cBhvr>
                                        <p:cTn id="54" dur="500"/>
                                        <p:tgtEl>
                                          <p:spTgt spid="79"/>
                                        </p:tgtEl>
                                      </p:cBhvr>
                                    </p:animEffect>
                                  </p:childTnLst>
                                </p:cTn>
                              </p:par>
                              <p:par>
                                <p:cTn id="55" presetID="5" presetClass="entr" presetSubtype="10" fill="hold" nodeType="with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checkerboard(across)">
                                      <p:cBhvr>
                                        <p:cTn id="57" dur="500"/>
                                        <p:tgtEl>
                                          <p:spTgt spid="74"/>
                                        </p:tgtEl>
                                      </p:cBhvr>
                                    </p:animEffect>
                                  </p:childTnLst>
                                </p:cTn>
                              </p:par>
                              <p:par>
                                <p:cTn id="58" presetID="5" presetClass="entr" presetSubtype="10" fill="hold" nodeType="with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checkerboard(across)">
                                      <p:cBhvr>
                                        <p:cTn id="60" dur="500"/>
                                        <p:tgtEl>
                                          <p:spTgt spid="63"/>
                                        </p:tgtEl>
                                      </p:cBhvr>
                                    </p:animEffect>
                                  </p:childTnLst>
                                </p:cTn>
                              </p:par>
                              <p:par>
                                <p:cTn id="61" presetID="5" presetClass="entr" presetSubtype="10"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checkerboard(across)">
                                      <p:cBhvr>
                                        <p:cTn id="63" dur="500"/>
                                        <p:tgtEl>
                                          <p:spTgt spid="66"/>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56"/>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checkerboard(across)">
                                      <p:cBhvr>
                                        <p:cTn id="72" dur="500"/>
                                        <p:tgtEl>
                                          <p:spTgt spid="83"/>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nodeType="clickEffect">
                                  <p:stCondLst>
                                    <p:cond delay="0"/>
                                  </p:stCondLst>
                                  <p:childTnLst>
                                    <p:set>
                                      <p:cBhvr>
                                        <p:cTn id="76" dur="1" fill="hold">
                                          <p:stCondLst>
                                            <p:cond delay="0"/>
                                          </p:stCondLst>
                                        </p:cTn>
                                        <p:tgtEl>
                                          <p:spTgt spid="84"/>
                                        </p:tgtEl>
                                        <p:attrNameLst>
                                          <p:attrName>style.visibility</p:attrName>
                                        </p:attrNameLst>
                                      </p:cBhvr>
                                      <p:to>
                                        <p:strVal val="visible"/>
                                      </p:to>
                                    </p:set>
                                    <p:animEffect transition="in" filter="checkerboard(across)">
                                      <p:cBhvr>
                                        <p:cTn id="77" dur="500"/>
                                        <p:tgtEl>
                                          <p:spTgt spid="84"/>
                                        </p:tgtEl>
                                      </p:cBhvr>
                                    </p:animEffect>
                                  </p:childTnLst>
                                </p:cTn>
                              </p:par>
                            </p:childTnLst>
                          </p:cTn>
                        </p:par>
                      </p:childTnLst>
                    </p:cTn>
                  </p:par>
                  <p:par>
                    <p:cTn id="78" fill="hold">
                      <p:stCondLst>
                        <p:cond delay="indefinite"/>
                      </p:stCondLst>
                      <p:childTnLst>
                        <p:par>
                          <p:cTn id="79" fill="hold">
                            <p:stCondLst>
                              <p:cond delay="0"/>
                            </p:stCondLst>
                            <p:childTnLst>
                              <p:par>
                                <p:cTn id="80" presetID="5" presetClass="entr" presetSubtype="10" fill="hold" nodeType="click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checkerboard(across)">
                                      <p:cBhvr>
                                        <p:cTn id="82" dur="500"/>
                                        <p:tgtEl>
                                          <p:spTgt spid="85"/>
                                        </p:tgtEl>
                                      </p:cBhvr>
                                    </p:animEffec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nodeType="click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checkerboard(across)">
                                      <p:cBhvr>
                                        <p:cTn id="87" dur="500"/>
                                        <p:tgtEl>
                                          <p:spTgt spid="86"/>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nodeType="click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checkerboard(across)">
                                      <p:cBhvr>
                                        <p:cTn id="92" dur="500"/>
                                        <p:tgtEl>
                                          <p:spTgt spid="95"/>
                                        </p:tgtEl>
                                      </p:cBhvr>
                                    </p:animEffect>
                                  </p:childTnLst>
                                </p:cTn>
                              </p:par>
                            </p:childTnLst>
                          </p:cTn>
                        </p:par>
                      </p:childTnLst>
                    </p:cTn>
                  </p:par>
                  <p:par>
                    <p:cTn id="93" fill="hold">
                      <p:stCondLst>
                        <p:cond delay="indefinite"/>
                      </p:stCondLst>
                      <p:childTnLst>
                        <p:par>
                          <p:cTn id="94" fill="hold">
                            <p:stCondLst>
                              <p:cond delay="0"/>
                            </p:stCondLst>
                            <p:childTnLst>
                              <p:par>
                                <p:cTn id="95" presetID="5" presetClass="entr" presetSubtype="10" fill="hold" nodeType="click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checkerboard(across)">
                                      <p:cBhvr>
                                        <p:cTn id="97" dur="500"/>
                                        <p:tgtEl>
                                          <p:spTgt spid="99"/>
                                        </p:tgtEl>
                                      </p:cBhvr>
                                    </p:animEffect>
                                  </p:childTnLst>
                                </p:cTn>
                              </p:par>
                            </p:childTnLst>
                          </p:cTn>
                        </p:par>
                      </p:childTnLst>
                    </p:cTn>
                  </p:par>
                  <p:par>
                    <p:cTn id="98" fill="hold">
                      <p:stCondLst>
                        <p:cond delay="indefinite"/>
                      </p:stCondLst>
                      <p:childTnLst>
                        <p:par>
                          <p:cTn id="99" fill="hold">
                            <p:stCondLst>
                              <p:cond delay="0"/>
                            </p:stCondLst>
                            <p:childTnLst>
                              <p:par>
                                <p:cTn id="100" presetID="5" presetClass="entr" presetSubtype="10" fill="hold" nodeType="clickEffect">
                                  <p:stCondLst>
                                    <p:cond delay="0"/>
                                  </p:stCondLst>
                                  <p:childTnLst>
                                    <p:set>
                                      <p:cBhvr>
                                        <p:cTn id="101" dur="1" fill="hold">
                                          <p:stCondLst>
                                            <p:cond delay="0"/>
                                          </p:stCondLst>
                                        </p:cTn>
                                        <p:tgtEl>
                                          <p:spTgt spid="103"/>
                                        </p:tgtEl>
                                        <p:attrNameLst>
                                          <p:attrName>style.visibility</p:attrName>
                                        </p:attrNameLst>
                                      </p:cBhvr>
                                      <p:to>
                                        <p:strVal val="visible"/>
                                      </p:to>
                                    </p:set>
                                    <p:animEffect transition="in" filter="checkerboard(across)">
                                      <p:cBhvr>
                                        <p:cTn id="102" dur="500"/>
                                        <p:tgtEl>
                                          <p:spTgt spid="103"/>
                                        </p:tgtEl>
                                      </p:cBhvr>
                                    </p:animEffect>
                                  </p:childTnLst>
                                </p:cTn>
                              </p:par>
                            </p:childTnLst>
                          </p:cTn>
                        </p:par>
                      </p:childTnLst>
                    </p:cTn>
                  </p:par>
                  <p:par>
                    <p:cTn id="103" fill="hold">
                      <p:stCondLst>
                        <p:cond delay="indefinite"/>
                      </p:stCondLst>
                      <p:childTnLst>
                        <p:par>
                          <p:cTn id="104" fill="hold">
                            <p:stCondLst>
                              <p:cond delay="0"/>
                            </p:stCondLst>
                            <p:childTnLst>
                              <p:par>
                                <p:cTn id="105" presetID="5" presetClass="entr" presetSubtype="10" fill="hold" nodeType="clickEffect">
                                  <p:stCondLst>
                                    <p:cond delay="0"/>
                                  </p:stCondLst>
                                  <p:childTnLst>
                                    <p:set>
                                      <p:cBhvr>
                                        <p:cTn id="106" dur="1" fill="hold">
                                          <p:stCondLst>
                                            <p:cond delay="0"/>
                                          </p:stCondLst>
                                        </p:cTn>
                                        <p:tgtEl>
                                          <p:spTgt spid="108"/>
                                        </p:tgtEl>
                                        <p:attrNameLst>
                                          <p:attrName>style.visibility</p:attrName>
                                        </p:attrNameLst>
                                      </p:cBhvr>
                                      <p:to>
                                        <p:strVal val="visible"/>
                                      </p:to>
                                    </p:set>
                                    <p:animEffect transition="in" filter="checkerboard(across)">
                                      <p:cBhvr>
                                        <p:cTn id="107" dur="500"/>
                                        <p:tgtEl>
                                          <p:spTgt spid="108"/>
                                        </p:tgtEl>
                                      </p:cBhvr>
                                    </p:animEffect>
                                  </p:childTnLst>
                                </p:cTn>
                              </p:par>
                              <p:par>
                                <p:cTn id="108" presetID="5" presetClass="entr" presetSubtype="10" fill="hold" nodeType="withEffect">
                                  <p:stCondLst>
                                    <p:cond delay="0"/>
                                  </p:stCondLst>
                                  <p:childTnLst>
                                    <p:set>
                                      <p:cBhvr>
                                        <p:cTn id="109" dur="1" fill="hold">
                                          <p:stCondLst>
                                            <p:cond delay="0"/>
                                          </p:stCondLst>
                                        </p:cTn>
                                        <p:tgtEl>
                                          <p:spTgt spid="110"/>
                                        </p:tgtEl>
                                        <p:attrNameLst>
                                          <p:attrName>style.visibility</p:attrName>
                                        </p:attrNameLst>
                                      </p:cBhvr>
                                      <p:to>
                                        <p:strVal val="visible"/>
                                      </p:to>
                                    </p:set>
                                    <p:animEffect transition="in" filter="checkerboard(across)">
                                      <p:cBhvr>
                                        <p:cTn id="110" dur="500"/>
                                        <p:tgtEl>
                                          <p:spTgt spid="110"/>
                                        </p:tgtEl>
                                      </p:cBhvr>
                                    </p:animEffect>
                                  </p:childTnLst>
                                </p:cTn>
                              </p:par>
                              <p:par>
                                <p:cTn id="111" presetID="5" presetClass="entr" presetSubtype="10" fill="hold" nodeType="withEffect">
                                  <p:stCondLst>
                                    <p:cond delay="0"/>
                                  </p:stCondLst>
                                  <p:childTnLst>
                                    <p:set>
                                      <p:cBhvr>
                                        <p:cTn id="112" dur="1" fill="hold">
                                          <p:stCondLst>
                                            <p:cond delay="0"/>
                                          </p:stCondLst>
                                        </p:cTn>
                                        <p:tgtEl>
                                          <p:spTgt spid="113"/>
                                        </p:tgtEl>
                                        <p:attrNameLst>
                                          <p:attrName>style.visibility</p:attrName>
                                        </p:attrNameLst>
                                      </p:cBhvr>
                                      <p:to>
                                        <p:strVal val="visible"/>
                                      </p:to>
                                    </p:set>
                                    <p:animEffect transition="in" filter="checkerboard(across)">
                                      <p:cBhvr>
                                        <p:cTn id="113" dur="500"/>
                                        <p:tgtEl>
                                          <p:spTgt spid="113"/>
                                        </p:tgtEl>
                                      </p:cBhvr>
                                    </p:animEffect>
                                  </p:childTnLst>
                                </p:cTn>
                              </p:par>
                              <p:par>
                                <p:cTn id="114" presetID="5" presetClass="entr" presetSubtype="10" fill="hold" nodeType="withEffect">
                                  <p:stCondLst>
                                    <p:cond delay="0"/>
                                  </p:stCondLst>
                                  <p:childTnLst>
                                    <p:set>
                                      <p:cBhvr>
                                        <p:cTn id="115" dur="1" fill="hold">
                                          <p:stCondLst>
                                            <p:cond delay="0"/>
                                          </p:stCondLst>
                                        </p:cTn>
                                        <p:tgtEl>
                                          <p:spTgt spid="116"/>
                                        </p:tgtEl>
                                        <p:attrNameLst>
                                          <p:attrName>style.visibility</p:attrName>
                                        </p:attrNameLst>
                                      </p:cBhvr>
                                      <p:to>
                                        <p:strVal val="visible"/>
                                      </p:to>
                                    </p:set>
                                    <p:animEffect transition="in" filter="checkerboard(across)">
                                      <p:cBhvr>
                                        <p:cTn id="116" dur="500"/>
                                        <p:tgtEl>
                                          <p:spTgt spid="116"/>
                                        </p:tgtEl>
                                      </p:cBhvr>
                                    </p:animEffect>
                                  </p:childTnLst>
                                </p:cTn>
                              </p:par>
                              <p:par>
                                <p:cTn id="117" presetID="5" presetClass="entr" presetSubtype="10" fill="hold" nodeType="withEffect">
                                  <p:stCondLst>
                                    <p:cond delay="0"/>
                                  </p:stCondLst>
                                  <p:childTnLst>
                                    <p:set>
                                      <p:cBhvr>
                                        <p:cTn id="118" dur="1" fill="hold">
                                          <p:stCondLst>
                                            <p:cond delay="0"/>
                                          </p:stCondLst>
                                        </p:cTn>
                                        <p:tgtEl>
                                          <p:spTgt spid="119"/>
                                        </p:tgtEl>
                                        <p:attrNameLst>
                                          <p:attrName>style.visibility</p:attrName>
                                        </p:attrNameLst>
                                      </p:cBhvr>
                                      <p:to>
                                        <p:strVal val="visible"/>
                                      </p:to>
                                    </p:set>
                                    <p:animEffect transition="in" filter="checkerboard(across)">
                                      <p:cBhvr>
                                        <p:cTn id="119" dur="500"/>
                                        <p:tgtEl>
                                          <p:spTgt spid="119"/>
                                        </p:tgtEl>
                                      </p:cBhvr>
                                    </p:animEffect>
                                  </p:childTnLst>
                                </p:cTn>
                              </p:par>
                              <p:par>
                                <p:cTn id="120" presetID="5" presetClass="entr" presetSubtype="10" fill="hold" nodeType="withEffect">
                                  <p:stCondLst>
                                    <p:cond delay="0"/>
                                  </p:stCondLst>
                                  <p:childTnLst>
                                    <p:set>
                                      <p:cBhvr>
                                        <p:cTn id="121" dur="1" fill="hold">
                                          <p:stCondLst>
                                            <p:cond delay="0"/>
                                          </p:stCondLst>
                                        </p:cTn>
                                        <p:tgtEl>
                                          <p:spTgt spid="121"/>
                                        </p:tgtEl>
                                        <p:attrNameLst>
                                          <p:attrName>style.visibility</p:attrName>
                                        </p:attrNameLst>
                                      </p:cBhvr>
                                      <p:to>
                                        <p:strVal val="visible"/>
                                      </p:to>
                                    </p:set>
                                    <p:animEffect transition="in" filter="checkerboard(across)">
                                      <p:cBhvr>
                                        <p:cTn id="122" dur="500"/>
                                        <p:tgtEl>
                                          <p:spTgt spid="121"/>
                                        </p:tgtEl>
                                      </p:cBhvr>
                                    </p:animEffect>
                                  </p:childTnLst>
                                </p:cTn>
                              </p:par>
                              <p:par>
                                <p:cTn id="123" presetID="5" presetClass="entr" presetSubtype="10" fill="hold" nodeType="withEffect">
                                  <p:stCondLst>
                                    <p:cond delay="0"/>
                                  </p:stCondLst>
                                  <p:childTnLst>
                                    <p:set>
                                      <p:cBhvr>
                                        <p:cTn id="124" dur="1" fill="hold">
                                          <p:stCondLst>
                                            <p:cond delay="0"/>
                                          </p:stCondLst>
                                        </p:cTn>
                                        <p:tgtEl>
                                          <p:spTgt spid="124"/>
                                        </p:tgtEl>
                                        <p:attrNameLst>
                                          <p:attrName>style.visibility</p:attrName>
                                        </p:attrNameLst>
                                      </p:cBhvr>
                                      <p:to>
                                        <p:strVal val="visible"/>
                                      </p:to>
                                    </p:set>
                                    <p:animEffect transition="in" filter="checkerboard(across)">
                                      <p:cBhvr>
                                        <p:cTn id="125" dur="500"/>
                                        <p:tgtEl>
                                          <p:spTgt spid="124"/>
                                        </p:tgtEl>
                                      </p:cBhvr>
                                    </p:animEffect>
                                  </p:childTnLst>
                                </p:cTn>
                              </p:par>
                              <p:par>
                                <p:cTn id="126" presetID="5" presetClass="entr" presetSubtype="10" fill="hold" nodeType="withEffect">
                                  <p:stCondLst>
                                    <p:cond delay="0"/>
                                  </p:stCondLst>
                                  <p:childTnLst>
                                    <p:set>
                                      <p:cBhvr>
                                        <p:cTn id="127" dur="1" fill="hold">
                                          <p:stCondLst>
                                            <p:cond delay="0"/>
                                          </p:stCondLst>
                                        </p:cTn>
                                        <p:tgtEl>
                                          <p:spTgt spid="127"/>
                                        </p:tgtEl>
                                        <p:attrNameLst>
                                          <p:attrName>style.visibility</p:attrName>
                                        </p:attrNameLst>
                                      </p:cBhvr>
                                      <p:to>
                                        <p:strVal val="visible"/>
                                      </p:to>
                                    </p:set>
                                    <p:animEffect transition="in" filter="checkerboard(across)">
                                      <p:cBhvr>
                                        <p:cTn id="128" dur="500"/>
                                        <p:tgtEl>
                                          <p:spTgt spid="127"/>
                                        </p:tgtEl>
                                      </p:cBhvr>
                                    </p:animEffect>
                                  </p:childTnLst>
                                </p:cTn>
                              </p:par>
                              <p:par>
                                <p:cTn id="129" presetID="5" presetClass="entr" presetSubtype="10" fill="hold" nodeType="withEffect">
                                  <p:stCondLst>
                                    <p:cond delay="0"/>
                                  </p:stCondLst>
                                  <p:childTnLst>
                                    <p:set>
                                      <p:cBhvr>
                                        <p:cTn id="130" dur="1" fill="hold">
                                          <p:stCondLst>
                                            <p:cond delay="0"/>
                                          </p:stCondLst>
                                        </p:cTn>
                                        <p:tgtEl>
                                          <p:spTgt spid="129"/>
                                        </p:tgtEl>
                                        <p:attrNameLst>
                                          <p:attrName>style.visibility</p:attrName>
                                        </p:attrNameLst>
                                      </p:cBhvr>
                                      <p:to>
                                        <p:strVal val="visible"/>
                                      </p:to>
                                    </p:set>
                                    <p:animEffect transition="in" filter="checkerboard(across)">
                                      <p:cBhvr>
                                        <p:cTn id="131" dur="500"/>
                                        <p:tgtEl>
                                          <p:spTgt spid="129"/>
                                        </p:tgtEl>
                                      </p:cBhvr>
                                    </p:animEffect>
                                  </p:childTnLst>
                                </p:cTn>
                              </p:par>
                              <p:par>
                                <p:cTn id="132" presetID="5" presetClass="entr" presetSubtype="10" fill="hold" nodeType="withEffect">
                                  <p:stCondLst>
                                    <p:cond delay="0"/>
                                  </p:stCondLst>
                                  <p:childTnLst>
                                    <p:set>
                                      <p:cBhvr>
                                        <p:cTn id="133" dur="1" fill="hold">
                                          <p:stCondLst>
                                            <p:cond delay="0"/>
                                          </p:stCondLst>
                                        </p:cTn>
                                        <p:tgtEl>
                                          <p:spTgt spid="132"/>
                                        </p:tgtEl>
                                        <p:attrNameLst>
                                          <p:attrName>style.visibility</p:attrName>
                                        </p:attrNameLst>
                                      </p:cBhvr>
                                      <p:to>
                                        <p:strVal val="visible"/>
                                      </p:to>
                                    </p:set>
                                    <p:animEffect transition="in" filter="checkerboard(across)">
                                      <p:cBhvr>
                                        <p:cTn id="134" dur="500"/>
                                        <p:tgtEl>
                                          <p:spTgt spid="132"/>
                                        </p:tgtEl>
                                      </p:cBhvr>
                                    </p:animEffect>
                                  </p:childTnLst>
                                </p:cTn>
                              </p:par>
                            </p:childTnLst>
                          </p:cTn>
                        </p:par>
                      </p:childTnLst>
                    </p:cTn>
                  </p:par>
                  <p:par>
                    <p:cTn id="135" fill="hold">
                      <p:stCondLst>
                        <p:cond delay="indefinite"/>
                      </p:stCondLst>
                      <p:childTnLst>
                        <p:par>
                          <p:cTn id="136" fill="hold">
                            <p:stCondLst>
                              <p:cond delay="0"/>
                            </p:stCondLst>
                            <p:childTnLst>
                              <p:par>
                                <p:cTn id="137" presetID="9" presetClass="entr" presetSubtype="0" fill="hold" grpId="0" nodeType="clickEffect">
                                  <p:stCondLst>
                                    <p:cond delay="0"/>
                                  </p:stCondLst>
                                  <p:childTnLst>
                                    <p:set>
                                      <p:cBhvr>
                                        <p:cTn id="138" dur="1" fill="hold">
                                          <p:stCondLst>
                                            <p:cond delay="0"/>
                                          </p:stCondLst>
                                        </p:cTn>
                                        <p:tgtEl>
                                          <p:spTgt spid="133"/>
                                        </p:tgtEl>
                                        <p:attrNameLst>
                                          <p:attrName>style.visibility</p:attrName>
                                        </p:attrNameLst>
                                      </p:cBhvr>
                                      <p:to>
                                        <p:strVal val="visible"/>
                                      </p:to>
                                    </p:set>
                                    <p:animEffect transition="in" filter="dissolve">
                                      <p:cBhvr>
                                        <p:cTn id="139" dur="500"/>
                                        <p:tgtEl>
                                          <p:spTgt spid="133"/>
                                        </p:tgtEl>
                                      </p:cBhvr>
                                    </p:animEffect>
                                  </p:childTnLst>
                                </p:cTn>
                              </p:par>
                              <p:par>
                                <p:cTn id="140" presetID="9" presetClass="entr" presetSubtype="0" fill="hold" grpId="0" nodeType="withEffect">
                                  <p:stCondLst>
                                    <p:cond delay="0"/>
                                  </p:stCondLst>
                                  <p:childTnLst>
                                    <p:set>
                                      <p:cBhvr>
                                        <p:cTn id="141" dur="1" fill="hold">
                                          <p:stCondLst>
                                            <p:cond delay="0"/>
                                          </p:stCondLst>
                                        </p:cTn>
                                        <p:tgtEl>
                                          <p:spTgt spid="134"/>
                                        </p:tgtEl>
                                        <p:attrNameLst>
                                          <p:attrName>style.visibility</p:attrName>
                                        </p:attrNameLst>
                                      </p:cBhvr>
                                      <p:to>
                                        <p:strVal val="visible"/>
                                      </p:to>
                                    </p:set>
                                    <p:animEffect transition="in" filter="dissolve">
                                      <p:cBhvr>
                                        <p:cTn id="142" dur="500"/>
                                        <p:tgtEl>
                                          <p:spTgt spid="134"/>
                                        </p:tgtEl>
                                      </p:cBhvr>
                                    </p:animEffect>
                                  </p:childTnLst>
                                </p:cTn>
                              </p:par>
                              <p:par>
                                <p:cTn id="143" presetID="9" presetClass="entr" presetSubtype="0" fill="hold" nodeType="withEffect">
                                  <p:stCondLst>
                                    <p:cond delay="0"/>
                                  </p:stCondLst>
                                  <p:childTnLst>
                                    <p:set>
                                      <p:cBhvr>
                                        <p:cTn id="144" dur="1" fill="hold">
                                          <p:stCondLst>
                                            <p:cond delay="0"/>
                                          </p:stCondLst>
                                        </p:cTn>
                                        <p:tgtEl>
                                          <p:spTgt spid="135"/>
                                        </p:tgtEl>
                                        <p:attrNameLst>
                                          <p:attrName>style.visibility</p:attrName>
                                        </p:attrNameLst>
                                      </p:cBhvr>
                                      <p:to>
                                        <p:strVal val="visible"/>
                                      </p:to>
                                    </p:set>
                                    <p:animEffect transition="in" filter="dissolve">
                                      <p:cBhvr>
                                        <p:cTn id="145" dur="500"/>
                                        <p:tgtEl>
                                          <p:spTgt spid="135"/>
                                        </p:tgtEl>
                                      </p:cBhvr>
                                    </p:animEffect>
                                  </p:childTnLst>
                                </p:cTn>
                              </p:par>
                              <p:par>
                                <p:cTn id="146" presetID="9" presetClass="entr" presetSubtype="0" fill="hold" grpId="0" nodeType="withEffect">
                                  <p:stCondLst>
                                    <p:cond delay="0"/>
                                  </p:stCondLst>
                                  <p:childTnLst>
                                    <p:set>
                                      <p:cBhvr>
                                        <p:cTn id="147" dur="1" fill="hold">
                                          <p:stCondLst>
                                            <p:cond delay="0"/>
                                          </p:stCondLst>
                                        </p:cTn>
                                        <p:tgtEl>
                                          <p:spTgt spid="138"/>
                                        </p:tgtEl>
                                        <p:attrNameLst>
                                          <p:attrName>style.visibility</p:attrName>
                                        </p:attrNameLst>
                                      </p:cBhvr>
                                      <p:to>
                                        <p:strVal val="visible"/>
                                      </p:to>
                                    </p:set>
                                    <p:animEffect transition="in" filter="dissolve">
                                      <p:cBhvr>
                                        <p:cTn id="148" dur="500"/>
                                        <p:tgtEl>
                                          <p:spTgt spid="138"/>
                                        </p:tgtEl>
                                      </p:cBhvr>
                                    </p:animEffect>
                                  </p:childTnLst>
                                </p:cTn>
                              </p:par>
                              <p:par>
                                <p:cTn id="149" presetID="9" presetClass="entr" presetSubtype="0" fill="hold" grpId="0" nodeType="withEffect">
                                  <p:stCondLst>
                                    <p:cond delay="0"/>
                                  </p:stCondLst>
                                  <p:childTnLst>
                                    <p:set>
                                      <p:cBhvr>
                                        <p:cTn id="150" dur="1" fill="hold">
                                          <p:stCondLst>
                                            <p:cond delay="0"/>
                                          </p:stCondLst>
                                        </p:cTn>
                                        <p:tgtEl>
                                          <p:spTgt spid="139"/>
                                        </p:tgtEl>
                                        <p:attrNameLst>
                                          <p:attrName>style.visibility</p:attrName>
                                        </p:attrNameLst>
                                      </p:cBhvr>
                                      <p:to>
                                        <p:strVal val="visible"/>
                                      </p:to>
                                    </p:set>
                                    <p:animEffect transition="in" filter="dissolve">
                                      <p:cBhvr>
                                        <p:cTn id="151" dur="500"/>
                                        <p:tgtEl>
                                          <p:spTgt spid="139"/>
                                        </p:tgtEl>
                                      </p:cBhvr>
                                    </p:animEffect>
                                  </p:childTnLst>
                                </p:cTn>
                              </p:par>
                              <p:par>
                                <p:cTn id="152" presetID="9" presetClass="entr" presetSubtype="0" fill="hold" grpId="0" nodeType="withEffect" nodePh="1">
                                  <p:stCondLst>
                                    <p:cond delay="0"/>
                                  </p:stCondLst>
                                  <p:endCondLst>
                                    <p:cond evt="begin" delay="0">
                                      <p:tn val="152"/>
                                    </p:cond>
                                  </p:endCondLst>
                                  <p:childTnLst>
                                    <p:set>
                                      <p:cBhvr>
                                        <p:cTn id="153" dur="1" fill="hold">
                                          <p:stCondLst>
                                            <p:cond delay="0"/>
                                          </p:stCondLst>
                                        </p:cTn>
                                        <p:tgtEl>
                                          <p:spTgt spid="142"/>
                                        </p:tgtEl>
                                        <p:attrNameLst>
                                          <p:attrName>style.visibility</p:attrName>
                                        </p:attrNameLst>
                                      </p:cBhvr>
                                      <p:to>
                                        <p:strVal val="visible"/>
                                      </p:to>
                                    </p:set>
                                    <p:animEffect transition="in" filter="dissolve">
                                      <p:cBhvr>
                                        <p:cTn id="154" dur="500"/>
                                        <p:tgtEl>
                                          <p:spTgt spid="142"/>
                                        </p:tgtEl>
                                      </p:cBhvr>
                                    </p:animEffect>
                                  </p:childTnLst>
                                </p:cTn>
                              </p:par>
                              <p:par>
                                <p:cTn id="155" presetID="9" presetClass="entr" presetSubtype="0" fill="hold" nodeType="withEffect">
                                  <p:stCondLst>
                                    <p:cond delay="0"/>
                                  </p:stCondLst>
                                  <p:childTnLst>
                                    <p:set>
                                      <p:cBhvr>
                                        <p:cTn id="156" dur="1" fill="hold">
                                          <p:stCondLst>
                                            <p:cond delay="0"/>
                                          </p:stCondLst>
                                        </p:cTn>
                                        <p:tgtEl>
                                          <p:spTgt spid="143"/>
                                        </p:tgtEl>
                                        <p:attrNameLst>
                                          <p:attrName>style.visibility</p:attrName>
                                        </p:attrNameLst>
                                      </p:cBhvr>
                                      <p:to>
                                        <p:strVal val="visible"/>
                                      </p:to>
                                    </p:set>
                                    <p:animEffect transition="in" filter="dissolve">
                                      <p:cBhvr>
                                        <p:cTn id="157" dur="500"/>
                                        <p:tgtEl>
                                          <p:spTgt spid="143"/>
                                        </p:tgtEl>
                                      </p:cBhvr>
                                    </p:animEffect>
                                  </p:childTnLst>
                                </p:cTn>
                              </p:par>
                            </p:childTnLst>
                          </p:cTn>
                        </p:par>
                      </p:childTnLst>
                    </p:cTn>
                  </p:par>
                  <p:par>
                    <p:cTn id="158" fill="hold">
                      <p:stCondLst>
                        <p:cond delay="indefinite"/>
                      </p:stCondLst>
                      <p:childTnLst>
                        <p:par>
                          <p:cTn id="159" fill="hold">
                            <p:stCondLst>
                              <p:cond delay="0"/>
                            </p:stCondLst>
                            <p:childTnLst>
                              <p:par>
                                <p:cTn id="160" presetID="9" presetClass="entr" presetSubtype="0" fill="hold" nodeType="clickEffect">
                                  <p:stCondLst>
                                    <p:cond delay="0"/>
                                  </p:stCondLst>
                                  <p:childTnLst>
                                    <p:set>
                                      <p:cBhvr>
                                        <p:cTn id="161" dur="1" fill="hold">
                                          <p:stCondLst>
                                            <p:cond delay="0"/>
                                          </p:stCondLst>
                                        </p:cTn>
                                        <p:tgtEl>
                                          <p:spTgt spid="154"/>
                                        </p:tgtEl>
                                        <p:attrNameLst>
                                          <p:attrName>style.visibility</p:attrName>
                                        </p:attrNameLst>
                                      </p:cBhvr>
                                      <p:to>
                                        <p:strVal val="visible"/>
                                      </p:to>
                                    </p:set>
                                    <p:animEffect transition="in" filter="dissolve">
                                      <p:cBhvr>
                                        <p:cTn id="162" dur="500"/>
                                        <p:tgtEl>
                                          <p:spTgt spid="154"/>
                                        </p:tgtEl>
                                      </p:cBhvr>
                                    </p:animEffect>
                                  </p:childTnLst>
                                </p:cTn>
                              </p:par>
                              <p:par>
                                <p:cTn id="163" presetID="9" presetClass="entr" presetSubtype="0" fill="hold" nodeType="withEffect">
                                  <p:stCondLst>
                                    <p:cond delay="0"/>
                                  </p:stCondLst>
                                  <p:childTnLst>
                                    <p:set>
                                      <p:cBhvr>
                                        <p:cTn id="164" dur="1" fill="hold">
                                          <p:stCondLst>
                                            <p:cond delay="0"/>
                                          </p:stCondLst>
                                        </p:cTn>
                                        <p:tgtEl>
                                          <p:spTgt spid="152"/>
                                        </p:tgtEl>
                                        <p:attrNameLst>
                                          <p:attrName>style.visibility</p:attrName>
                                        </p:attrNameLst>
                                      </p:cBhvr>
                                      <p:to>
                                        <p:strVal val="visible"/>
                                      </p:to>
                                    </p:set>
                                    <p:animEffect transition="in" filter="dissolve">
                                      <p:cBhvr>
                                        <p:cTn id="165" dur="500"/>
                                        <p:tgtEl>
                                          <p:spTgt spid="152"/>
                                        </p:tgtEl>
                                      </p:cBhvr>
                                    </p:animEffect>
                                  </p:childTnLst>
                                </p:cTn>
                              </p:par>
                              <p:par>
                                <p:cTn id="166" presetID="9" presetClass="entr" presetSubtype="0" fill="hold" nodeType="withEffect">
                                  <p:stCondLst>
                                    <p:cond delay="0"/>
                                  </p:stCondLst>
                                  <p:childTnLst>
                                    <p:set>
                                      <p:cBhvr>
                                        <p:cTn id="167" dur="1" fill="hold">
                                          <p:stCondLst>
                                            <p:cond delay="0"/>
                                          </p:stCondLst>
                                        </p:cTn>
                                        <p:tgtEl>
                                          <p:spTgt spid="140"/>
                                        </p:tgtEl>
                                        <p:attrNameLst>
                                          <p:attrName>style.visibility</p:attrName>
                                        </p:attrNameLst>
                                      </p:cBhvr>
                                      <p:to>
                                        <p:strVal val="visible"/>
                                      </p:to>
                                    </p:set>
                                    <p:animEffect transition="in" filter="dissolve">
                                      <p:cBhvr>
                                        <p:cTn id="168" dur="500"/>
                                        <p:tgtEl>
                                          <p:spTgt spid="140"/>
                                        </p:tgtEl>
                                      </p:cBhvr>
                                    </p:animEffect>
                                  </p:childTnLst>
                                </p:cTn>
                              </p:par>
                              <p:par>
                                <p:cTn id="169" presetID="9" presetClass="entr" presetSubtype="0" fill="hold" nodeType="withEffect">
                                  <p:stCondLst>
                                    <p:cond delay="0"/>
                                  </p:stCondLst>
                                  <p:childTnLst>
                                    <p:set>
                                      <p:cBhvr>
                                        <p:cTn id="170" dur="1" fill="hold">
                                          <p:stCondLst>
                                            <p:cond delay="0"/>
                                          </p:stCondLst>
                                        </p:cTn>
                                        <p:tgtEl>
                                          <p:spTgt spid="147"/>
                                        </p:tgtEl>
                                        <p:attrNameLst>
                                          <p:attrName>style.visibility</p:attrName>
                                        </p:attrNameLst>
                                      </p:cBhvr>
                                      <p:to>
                                        <p:strVal val="visible"/>
                                      </p:to>
                                    </p:set>
                                    <p:animEffect transition="in" filter="dissolve">
                                      <p:cBhvr>
                                        <p:cTn id="171" dur="500"/>
                                        <p:tgtEl>
                                          <p:spTgt spid="147"/>
                                        </p:tgtEl>
                                      </p:cBhvr>
                                    </p:animEffect>
                                  </p:childTnLst>
                                </p:cTn>
                              </p:par>
                              <p:par>
                                <p:cTn id="172" presetID="9" presetClass="entr" presetSubtype="0" fill="hold" nodeType="withEffect">
                                  <p:stCondLst>
                                    <p:cond delay="0"/>
                                  </p:stCondLst>
                                  <p:childTnLst>
                                    <p:set>
                                      <p:cBhvr>
                                        <p:cTn id="173" dur="1" fill="hold">
                                          <p:stCondLst>
                                            <p:cond delay="0"/>
                                          </p:stCondLst>
                                        </p:cTn>
                                        <p:tgtEl>
                                          <p:spTgt spid="149"/>
                                        </p:tgtEl>
                                        <p:attrNameLst>
                                          <p:attrName>style.visibility</p:attrName>
                                        </p:attrNameLst>
                                      </p:cBhvr>
                                      <p:to>
                                        <p:strVal val="visible"/>
                                      </p:to>
                                    </p:set>
                                    <p:animEffect transition="in" filter="dissolve">
                                      <p:cBhvr>
                                        <p:cTn id="174" dur="500"/>
                                        <p:tgtEl>
                                          <p:spTgt spid="149"/>
                                        </p:tgtEl>
                                      </p:cBhvr>
                                    </p:animEffect>
                                  </p:childTnLst>
                                </p:cTn>
                              </p:par>
                              <p:par>
                                <p:cTn id="175" presetID="9" presetClass="entr" presetSubtype="0" fill="hold" nodeType="withEffect">
                                  <p:stCondLst>
                                    <p:cond delay="0"/>
                                  </p:stCondLst>
                                  <p:childTnLst>
                                    <p:set>
                                      <p:cBhvr>
                                        <p:cTn id="176" dur="1" fill="hold">
                                          <p:stCondLst>
                                            <p:cond delay="0"/>
                                          </p:stCondLst>
                                        </p:cTn>
                                        <p:tgtEl>
                                          <p:spTgt spid="145"/>
                                        </p:tgtEl>
                                        <p:attrNameLst>
                                          <p:attrName>style.visibility</p:attrName>
                                        </p:attrNameLst>
                                      </p:cBhvr>
                                      <p:to>
                                        <p:strVal val="visible"/>
                                      </p:to>
                                    </p:set>
                                    <p:animEffect transition="in" filter="dissolve">
                                      <p:cBhvr>
                                        <p:cTn id="177"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8" grpId="0" animBg="1"/>
      <p:bldP spid="19" grpId="0" animBg="1"/>
      <p:bldP spid="25" grpId="0" animBg="1"/>
      <p:bldP spid="26" grpId="0" animBg="1"/>
      <p:bldP spid="32" grpId="0" animBg="1"/>
      <p:bldP spid="33" grpId="0" animBg="1"/>
      <p:bldP spid="133" grpId="0" animBg="1"/>
      <p:bldP spid="134" grpId="0" animBg="1"/>
      <p:bldP spid="138" grpId="0" animBg="1"/>
      <p:bldP spid="139" grpId="0" animBg="1"/>
      <p:bldP spid="142" grpId="0"/>
      <p:bldP spid="15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Curved Connector 95"/>
          <p:cNvCxnSpPr>
            <a:stCxn id="88" idx="2"/>
            <a:endCxn id="19" idx="6"/>
          </p:cNvCxnSpPr>
          <p:nvPr/>
        </p:nvCxnSpPr>
        <p:spPr>
          <a:xfrm rot="10800000" flipV="1">
            <a:off x="4982034" y="2442196"/>
            <a:ext cx="2271242" cy="2899401"/>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64" name="Curved Connector 63"/>
          <p:cNvCxnSpPr>
            <a:stCxn id="52" idx="4"/>
            <a:endCxn id="32" idx="0"/>
          </p:cNvCxnSpPr>
          <p:nvPr/>
        </p:nvCxnSpPr>
        <p:spPr>
          <a:xfrm rot="16200000" flipH="1">
            <a:off x="4695212" y="915315"/>
            <a:ext cx="909484" cy="4682269"/>
          </a:xfrm>
          <a:prstGeom prst="curvedConnector3">
            <a:avLst>
              <a:gd name="adj1" fmla="val 3008"/>
            </a:avLst>
          </a:prstGeom>
          <a:ln>
            <a:tailEnd type="arrow"/>
          </a:ln>
        </p:spPr>
        <p:style>
          <a:lnRef idx="3">
            <a:schemeClr val="dk1"/>
          </a:lnRef>
          <a:fillRef idx="0">
            <a:schemeClr val="dk1"/>
          </a:fillRef>
          <a:effectRef idx="2">
            <a:schemeClr val="dk1"/>
          </a:effectRef>
          <a:fontRef idx="minor">
            <a:schemeClr val="tx1"/>
          </a:fontRef>
        </p:style>
      </p:cxnSp>
      <p:cxnSp>
        <p:nvCxnSpPr>
          <p:cNvPr id="61" name="Curved Connector 60"/>
          <p:cNvCxnSpPr>
            <a:endCxn id="25" idx="0"/>
          </p:cNvCxnSpPr>
          <p:nvPr/>
        </p:nvCxnSpPr>
        <p:spPr>
          <a:xfrm>
            <a:off x="2808822" y="2966322"/>
            <a:ext cx="3247607" cy="751213"/>
          </a:xfrm>
          <a:prstGeom prst="curvedConnector2">
            <a:avLst/>
          </a:prstGeom>
          <a:ln>
            <a:tailEnd type="arrow"/>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457200" y="108062"/>
            <a:ext cx="8229600" cy="1143000"/>
          </a:xfrm>
        </p:spPr>
        <p:txBody>
          <a:bodyPr/>
          <a:lstStyle/>
          <a:p>
            <a:r>
              <a:rPr lang="en-US" dirty="0"/>
              <a:t>Graph Model – Iteration </a:t>
            </a:r>
            <a:r>
              <a:rPr lang="en-US" dirty="0" smtClean="0"/>
              <a:t>3</a:t>
            </a:r>
            <a:endParaRPr lang="en-US" dirty="0"/>
          </a:p>
        </p:txBody>
      </p:sp>
      <p:sp>
        <p:nvSpPr>
          <p:cNvPr id="6" name="Oval 5"/>
          <p:cNvSpPr/>
          <p:nvPr/>
        </p:nvSpPr>
        <p:spPr>
          <a:xfrm>
            <a:off x="1367760" y="3699931"/>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A1</a:t>
            </a:r>
            <a:endParaRPr lang="en-US" sz="1600" dirty="0">
              <a:solidFill>
                <a:srgbClr val="000000"/>
              </a:solidFill>
            </a:endParaRPr>
          </a:p>
        </p:txBody>
      </p:sp>
      <p:sp>
        <p:nvSpPr>
          <p:cNvPr id="9" name="Oval 8"/>
          <p:cNvSpPr/>
          <p:nvPr/>
        </p:nvSpPr>
        <p:spPr>
          <a:xfrm>
            <a:off x="1367760" y="4975743"/>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A2</a:t>
            </a:r>
            <a:endParaRPr lang="en-US" sz="1600" dirty="0">
              <a:solidFill>
                <a:srgbClr val="000000"/>
              </a:solidFill>
            </a:endParaRPr>
          </a:p>
        </p:txBody>
      </p:sp>
      <p:cxnSp>
        <p:nvCxnSpPr>
          <p:cNvPr id="10" name="Straight Arrow Connector 9"/>
          <p:cNvCxnSpPr>
            <a:stCxn id="6" idx="4"/>
            <a:endCxn id="9" idx="0"/>
          </p:cNvCxnSpPr>
          <p:nvPr/>
        </p:nvCxnSpPr>
        <p:spPr>
          <a:xfrm>
            <a:off x="1728025" y="4408168"/>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2814632" y="370579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1</a:t>
            </a:r>
            <a:endParaRPr lang="en-US" sz="1600" dirty="0">
              <a:solidFill>
                <a:srgbClr val="000000"/>
              </a:solidFill>
            </a:endParaRPr>
          </a:p>
        </p:txBody>
      </p:sp>
      <p:sp>
        <p:nvSpPr>
          <p:cNvPr id="12" name="Oval 11"/>
          <p:cNvSpPr/>
          <p:nvPr/>
        </p:nvSpPr>
        <p:spPr>
          <a:xfrm>
            <a:off x="2814632" y="4981611"/>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2</a:t>
            </a:r>
            <a:endParaRPr lang="en-US" sz="1600" dirty="0">
              <a:solidFill>
                <a:srgbClr val="000000"/>
              </a:solidFill>
            </a:endParaRPr>
          </a:p>
        </p:txBody>
      </p:sp>
      <p:cxnSp>
        <p:nvCxnSpPr>
          <p:cNvPr id="13" name="Straight Arrow Connector 12"/>
          <p:cNvCxnSpPr>
            <a:stCxn id="11" idx="4"/>
            <a:endCxn id="12" idx="0"/>
          </p:cNvCxnSpPr>
          <p:nvPr/>
        </p:nvCxnSpPr>
        <p:spPr>
          <a:xfrm>
            <a:off x="3174897" y="4414036"/>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4261504" y="371166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C1</a:t>
            </a:r>
            <a:endParaRPr lang="en-US" sz="1600" dirty="0">
              <a:solidFill>
                <a:srgbClr val="000000"/>
              </a:solidFill>
            </a:endParaRPr>
          </a:p>
        </p:txBody>
      </p:sp>
      <p:sp>
        <p:nvSpPr>
          <p:cNvPr id="19" name="Oval 18"/>
          <p:cNvSpPr/>
          <p:nvPr/>
        </p:nvSpPr>
        <p:spPr>
          <a:xfrm>
            <a:off x="4261504" y="498747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C2</a:t>
            </a:r>
            <a:endParaRPr lang="en-US" sz="1600" dirty="0">
              <a:solidFill>
                <a:srgbClr val="000000"/>
              </a:solidFill>
            </a:endParaRPr>
          </a:p>
        </p:txBody>
      </p:sp>
      <p:cxnSp>
        <p:nvCxnSpPr>
          <p:cNvPr id="20" name="Straight Arrow Connector 19"/>
          <p:cNvCxnSpPr>
            <a:stCxn id="18" idx="4"/>
            <a:endCxn id="19" idx="0"/>
          </p:cNvCxnSpPr>
          <p:nvPr/>
        </p:nvCxnSpPr>
        <p:spPr>
          <a:xfrm>
            <a:off x="4621769" y="4419904"/>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5696164" y="3717535"/>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1</a:t>
            </a:r>
            <a:endParaRPr lang="en-US" sz="1600" dirty="0">
              <a:solidFill>
                <a:srgbClr val="000000"/>
              </a:solidFill>
            </a:endParaRPr>
          </a:p>
        </p:txBody>
      </p:sp>
      <p:sp>
        <p:nvSpPr>
          <p:cNvPr id="26" name="Oval 25"/>
          <p:cNvSpPr/>
          <p:nvPr/>
        </p:nvSpPr>
        <p:spPr>
          <a:xfrm>
            <a:off x="5696164" y="499334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2</a:t>
            </a:r>
            <a:endParaRPr lang="en-US" sz="1600" dirty="0">
              <a:solidFill>
                <a:srgbClr val="000000"/>
              </a:solidFill>
            </a:endParaRPr>
          </a:p>
        </p:txBody>
      </p:sp>
      <p:cxnSp>
        <p:nvCxnSpPr>
          <p:cNvPr id="27" name="Straight Arrow Connector 26"/>
          <p:cNvCxnSpPr>
            <a:stCxn id="25" idx="4"/>
            <a:endCxn id="26" idx="0"/>
          </p:cNvCxnSpPr>
          <p:nvPr/>
        </p:nvCxnSpPr>
        <p:spPr>
          <a:xfrm>
            <a:off x="6056429" y="4425772"/>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7130824" y="3711192"/>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E1</a:t>
            </a:r>
            <a:endParaRPr lang="en-US" sz="1600" dirty="0">
              <a:solidFill>
                <a:srgbClr val="000000"/>
              </a:solidFill>
            </a:endParaRPr>
          </a:p>
        </p:txBody>
      </p:sp>
      <p:sp>
        <p:nvSpPr>
          <p:cNvPr id="33" name="Oval 32"/>
          <p:cNvSpPr/>
          <p:nvPr/>
        </p:nvSpPr>
        <p:spPr>
          <a:xfrm>
            <a:off x="7130824" y="4987004"/>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E2</a:t>
            </a:r>
            <a:endParaRPr lang="en-US" sz="1600" dirty="0">
              <a:solidFill>
                <a:srgbClr val="000000"/>
              </a:solidFill>
            </a:endParaRPr>
          </a:p>
        </p:txBody>
      </p:sp>
      <p:cxnSp>
        <p:nvCxnSpPr>
          <p:cNvPr id="34" name="Straight Arrow Connector 33"/>
          <p:cNvCxnSpPr>
            <a:stCxn id="32" idx="4"/>
            <a:endCxn id="33" idx="0"/>
          </p:cNvCxnSpPr>
          <p:nvPr/>
        </p:nvCxnSpPr>
        <p:spPr>
          <a:xfrm>
            <a:off x="7491089" y="4419429"/>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9" name="Oval 38"/>
          <p:cNvSpPr/>
          <p:nvPr/>
        </p:nvSpPr>
        <p:spPr>
          <a:xfrm>
            <a:off x="5683952" y="1385234"/>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G</a:t>
            </a:r>
            <a:r>
              <a:rPr lang="en-US" sz="1600" dirty="0">
                <a:solidFill>
                  <a:srgbClr val="000000"/>
                </a:solidFill>
              </a:rPr>
              <a:t>2</a:t>
            </a:r>
          </a:p>
        </p:txBody>
      </p:sp>
      <p:sp>
        <p:nvSpPr>
          <p:cNvPr id="40" name="Oval 39"/>
          <p:cNvSpPr/>
          <p:nvPr/>
        </p:nvSpPr>
        <p:spPr>
          <a:xfrm>
            <a:off x="5683952" y="2661046"/>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F2</a:t>
            </a:r>
            <a:endParaRPr lang="en-US" sz="1600" dirty="0">
              <a:solidFill>
                <a:srgbClr val="000000"/>
              </a:solidFill>
            </a:endParaRPr>
          </a:p>
        </p:txBody>
      </p:sp>
      <p:cxnSp>
        <p:nvCxnSpPr>
          <p:cNvPr id="41" name="Straight Arrow Connector 40"/>
          <p:cNvCxnSpPr>
            <a:stCxn id="39" idx="2"/>
            <a:endCxn id="45" idx="6"/>
          </p:cNvCxnSpPr>
          <p:nvPr/>
        </p:nvCxnSpPr>
        <p:spPr>
          <a:xfrm flipH="1" flipV="1">
            <a:off x="4982034" y="1733961"/>
            <a:ext cx="701918" cy="539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5" name="Oval 44"/>
          <p:cNvSpPr/>
          <p:nvPr/>
        </p:nvSpPr>
        <p:spPr>
          <a:xfrm>
            <a:off x="4261504" y="1379842"/>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G1</a:t>
            </a:r>
            <a:endParaRPr lang="en-US" sz="1600" dirty="0">
              <a:solidFill>
                <a:srgbClr val="000000"/>
              </a:solidFill>
            </a:endParaRPr>
          </a:p>
        </p:txBody>
      </p:sp>
      <p:sp>
        <p:nvSpPr>
          <p:cNvPr id="46" name="Oval 45"/>
          <p:cNvSpPr/>
          <p:nvPr/>
        </p:nvSpPr>
        <p:spPr>
          <a:xfrm>
            <a:off x="4261504" y="2655654"/>
            <a:ext cx="720530" cy="70823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solidFill>
                  <a:srgbClr val="000000"/>
                </a:solidFill>
              </a:rPr>
              <a:t>F1</a:t>
            </a:r>
            <a:endParaRPr lang="en-US" sz="1600" dirty="0">
              <a:solidFill>
                <a:srgbClr val="000000"/>
              </a:solidFill>
            </a:endParaRPr>
          </a:p>
        </p:txBody>
      </p:sp>
      <p:sp>
        <p:nvSpPr>
          <p:cNvPr id="49" name="TextBox 48"/>
          <p:cNvSpPr txBox="1"/>
          <p:nvPr/>
        </p:nvSpPr>
        <p:spPr>
          <a:xfrm>
            <a:off x="5544700" y="1374450"/>
            <a:ext cx="184666" cy="369332"/>
          </a:xfrm>
          <a:prstGeom prst="rect">
            <a:avLst/>
          </a:prstGeom>
          <a:noFill/>
        </p:spPr>
        <p:txBody>
          <a:bodyPr wrap="none" rtlCol="0">
            <a:spAutoFit/>
          </a:bodyPr>
          <a:lstStyle/>
          <a:p>
            <a:endParaRPr lang="en-US" dirty="0"/>
          </a:p>
        </p:txBody>
      </p:sp>
      <p:cxnSp>
        <p:nvCxnSpPr>
          <p:cNvPr id="51" name="Straight Arrow Connector 50"/>
          <p:cNvCxnSpPr/>
          <p:nvPr/>
        </p:nvCxnSpPr>
        <p:spPr>
          <a:xfrm flipH="1" flipV="1">
            <a:off x="4982034" y="2997562"/>
            <a:ext cx="701918" cy="539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2448555" y="2093471"/>
            <a:ext cx="720530" cy="708237"/>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600" dirty="0" smtClean="0">
                <a:solidFill>
                  <a:srgbClr val="000000"/>
                </a:solidFill>
              </a:rPr>
              <a:t>S1</a:t>
            </a:r>
            <a:endParaRPr lang="en-US" sz="1600" dirty="0">
              <a:solidFill>
                <a:srgbClr val="000000"/>
              </a:solidFill>
            </a:endParaRPr>
          </a:p>
        </p:txBody>
      </p:sp>
      <p:cxnSp>
        <p:nvCxnSpPr>
          <p:cNvPr id="4" name="Curved Connector 3"/>
          <p:cNvCxnSpPr>
            <a:stCxn id="52" idx="4"/>
            <a:endCxn id="6" idx="0"/>
          </p:cNvCxnSpPr>
          <p:nvPr/>
        </p:nvCxnSpPr>
        <p:spPr>
          <a:xfrm rot="5400000">
            <a:off x="1819312" y="2710422"/>
            <a:ext cx="898223" cy="1080795"/>
          </a:xfrm>
          <a:prstGeom prst="curvedConnector3">
            <a:avLst/>
          </a:prstGeom>
          <a:ln>
            <a:tailEnd type="arrow"/>
          </a:ln>
        </p:spPr>
        <p:style>
          <a:lnRef idx="3">
            <a:schemeClr val="dk1"/>
          </a:lnRef>
          <a:fillRef idx="0">
            <a:schemeClr val="dk1"/>
          </a:fillRef>
          <a:effectRef idx="2">
            <a:schemeClr val="dk1"/>
          </a:effectRef>
          <a:fontRef idx="minor">
            <a:schemeClr val="tx1"/>
          </a:fontRef>
        </p:style>
      </p:cxnSp>
      <p:cxnSp>
        <p:nvCxnSpPr>
          <p:cNvPr id="54" name="Curved Connector 53"/>
          <p:cNvCxnSpPr>
            <a:stCxn id="52" idx="4"/>
            <a:endCxn id="11" idx="0"/>
          </p:cNvCxnSpPr>
          <p:nvPr/>
        </p:nvCxnSpPr>
        <p:spPr>
          <a:xfrm rot="16200000" flipH="1">
            <a:off x="2539813" y="3070714"/>
            <a:ext cx="904091" cy="366077"/>
          </a:xfrm>
          <a:prstGeom prst="curvedConnector3">
            <a:avLst/>
          </a:prstGeom>
          <a:ln>
            <a:tailEnd type="arrow"/>
          </a:ln>
        </p:spPr>
        <p:style>
          <a:lnRef idx="3">
            <a:schemeClr val="dk1"/>
          </a:lnRef>
          <a:fillRef idx="0">
            <a:schemeClr val="dk1"/>
          </a:fillRef>
          <a:effectRef idx="2">
            <a:schemeClr val="dk1"/>
          </a:effectRef>
          <a:fontRef idx="minor">
            <a:schemeClr val="tx1"/>
          </a:fontRef>
        </p:style>
      </p:cxnSp>
      <p:cxnSp>
        <p:nvCxnSpPr>
          <p:cNvPr id="58" name="Curved Connector 57"/>
          <p:cNvCxnSpPr>
            <a:stCxn id="52" idx="4"/>
            <a:endCxn id="18" idx="0"/>
          </p:cNvCxnSpPr>
          <p:nvPr/>
        </p:nvCxnSpPr>
        <p:spPr>
          <a:xfrm rot="16200000" flipH="1">
            <a:off x="3260315" y="2350212"/>
            <a:ext cx="909959" cy="1812949"/>
          </a:xfrm>
          <a:prstGeom prst="curvedConnector3">
            <a:avLst/>
          </a:prstGeom>
          <a:ln>
            <a:tailEnd type="arrow"/>
          </a:ln>
        </p:spPr>
        <p:style>
          <a:lnRef idx="3">
            <a:schemeClr val="dk1"/>
          </a:lnRef>
          <a:fillRef idx="0">
            <a:schemeClr val="dk1"/>
          </a:fillRef>
          <a:effectRef idx="2">
            <a:schemeClr val="dk1"/>
          </a:effectRef>
          <a:fontRef idx="minor">
            <a:schemeClr val="tx1"/>
          </a:fontRef>
        </p:style>
      </p:cxnSp>
      <p:sp>
        <p:nvSpPr>
          <p:cNvPr id="70" name="Oval 69"/>
          <p:cNvSpPr/>
          <p:nvPr/>
        </p:nvSpPr>
        <p:spPr>
          <a:xfrm>
            <a:off x="4261504" y="6149763"/>
            <a:ext cx="720530" cy="708237"/>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600" dirty="0" smtClean="0">
                <a:solidFill>
                  <a:srgbClr val="000000"/>
                </a:solidFill>
              </a:rPr>
              <a:t>S2</a:t>
            </a:r>
            <a:endParaRPr lang="en-US" sz="1600" dirty="0">
              <a:solidFill>
                <a:srgbClr val="000000"/>
              </a:solidFill>
            </a:endParaRPr>
          </a:p>
        </p:txBody>
      </p:sp>
      <p:cxnSp>
        <p:nvCxnSpPr>
          <p:cNvPr id="71" name="Curved Connector 70"/>
          <p:cNvCxnSpPr>
            <a:stCxn id="70" idx="0"/>
            <a:endCxn id="9" idx="4"/>
          </p:cNvCxnSpPr>
          <p:nvPr/>
        </p:nvCxnSpPr>
        <p:spPr>
          <a:xfrm rot="16200000" flipV="1">
            <a:off x="2942006" y="4470000"/>
            <a:ext cx="465783" cy="2893744"/>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cxnSp>
        <p:nvCxnSpPr>
          <p:cNvPr id="74" name="Curved Connector 73"/>
          <p:cNvCxnSpPr>
            <a:stCxn id="70" idx="0"/>
            <a:endCxn id="12" idx="4"/>
          </p:cNvCxnSpPr>
          <p:nvPr/>
        </p:nvCxnSpPr>
        <p:spPr>
          <a:xfrm rot="16200000" flipV="1">
            <a:off x="3668376" y="5196370"/>
            <a:ext cx="459915" cy="1446872"/>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cxnSp>
        <p:nvCxnSpPr>
          <p:cNvPr id="79" name="Curved Connector 78"/>
          <p:cNvCxnSpPr>
            <a:stCxn id="70" idx="0"/>
            <a:endCxn id="19" idx="4"/>
          </p:cNvCxnSpPr>
          <p:nvPr/>
        </p:nvCxnSpPr>
        <p:spPr>
          <a:xfrm rot="5400000" flipH="1" flipV="1">
            <a:off x="4394746" y="5922740"/>
            <a:ext cx="454047" cy="12700"/>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cxnSp>
        <p:nvCxnSpPr>
          <p:cNvPr id="82" name="Curved Connector 81"/>
          <p:cNvCxnSpPr>
            <a:stCxn id="70" idx="0"/>
            <a:endCxn id="26" idx="4"/>
          </p:cNvCxnSpPr>
          <p:nvPr/>
        </p:nvCxnSpPr>
        <p:spPr>
          <a:xfrm rot="5400000" flipH="1" flipV="1">
            <a:off x="5115010" y="5208344"/>
            <a:ext cx="448179" cy="1434660"/>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cxnSp>
        <p:nvCxnSpPr>
          <p:cNvPr id="85" name="Curved Connector 84"/>
          <p:cNvCxnSpPr>
            <a:stCxn id="70" idx="0"/>
            <a:endCxn id="33" idx="4"/>
          </p:cNvCxnSpPr>
          <p:nvPr/>
        </p:nvCxnSpPr>
        <p:spPr>
          <a:xfrm rot="5400000" flipH="1" flipV="1">
            <a:off x="5829168" y="4487842"/>
            <a:ext cx="454522" cy="2869320"/>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sp>
        <p:nvSpPr>
          <p:cNvPr id="88" name="Oval 87"/>
          <p:cNvSpPr/>
          <p:nvPr/>
        </p:nvSpPr>
        <p:spPr>
          <a:xfrm>
            <a:off x="7253276" y="2088078"/>
            <a:ext cx="720530" cy="708237"/>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600" dirty="0" smtClean="0">
                <a:solidFill>
                  <a:srgbClr val="000000"/>
                </a:solidFill>
              </a:rPr>
              <a:t>S3</a:t>
            </a:r>
            <a:endParaRPr lang="en-US" sz="1600" dirty="0">
              <a:solidFill>
                <a:srgbClr val="000000"/>
              </a:solidFill>
            </a:endParaRPr>
          </a:p>
        </p:txBody>
      </p:sp>
      <p:cxnSp>
        <p:nvCxnSpPr>
          <p:cNvPr id="90" name="Curved Connector 89"/>
          <p:cNvCxnSpPr>
            <a:stCxn id="88" idx="2"/>
            <a:endCxn id="39" idx="6"/>
          </p:cNvCxnSpPr>
          <p:nvPr/>
        </p:nvCxnSpPr>
        <p:spPr>
          <a:xfrm rot="10800000">
            <a:off x="6404482" y="1739353"/>
            <a:ext cx="848794" cy="702844"/>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93" name="Curved Connector 92"/>
          <p:cNvCxnSpPr>
            <a:endCxn id="40" idx="6"/>
          </p:cNvCxnSpPr>
          <p:nvPr/>
        </p:nvCxnSpPr>
        <p:spPr>
          <a:xfrm rot="10800000" flipV="1">
            <a:off x="6404482" y="2442197"/>
            <a:ext cx="726342" cy="572968"/>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sp>
        <p:nvSpPr>
          <p:cNvPr id="99" name="Oval 98"/>
          <p:cNvSpPr/>
          <p:nvPr/>
        </p:nvSpPr>
        <p:spPr>
          <a:xfrm>
            <a:off x="2935955" y="1251062"/>
            <a:ext cx="720530" cy="708237"/>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600" dirty="0" smtClean="0">
                <a:solidFill>
                  <a:srgbClr val="000000"/>
                </a:solidFill>
              </a:rPr>
              <a:t>S4</a:t>
            </a:r>
            <a:endParaRPr lang="en-US" sz="1600" dirty="0">
              <a:solidFill>
                <a:srgbClr val="000000"/>
              </a:solidFill>
            </a:endParaRPr>
          </a:p>
        </p:txBody>
      </p:sp>
      <p:cxnSp>
        <p:nvCxnSpPr>
          <p:cNvPr id="100" name="Curved Connector 99"/>
          <p:cNvCxnSpPr>
            <a:stCxn id="99" idx="6"/>
            <a:endCxn id="45" idx="2"/>
          </p:cNvCxnSpPr>
          <p:nvPr/>
        </p:nvCxnSpPr>
        <p:spPr>
          <a:xfrm>
            <a:off x="3656485" y="1605181"/>
            <a:ext cx="605019" cy="128780"/>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03" name="Curved Connector 102"/>
          <p:cNvCxnSpPr>
            <a:stCxn id="99" idx="6"/>
            <a:endCxn id="46" idx="2"/>
          </p:cNvCxnSpPr>
          <p:nvPr/>
        </p:nvCxnSpPr>
        <p:spPr>
          <a:xfrm>
            <a:off x="3656485" y="1605181"/>
            <a:ext cx="605019" cy="1404592"/>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06" name="Curved Connector 105"/>
          <p:cNvCxnSpPr>
            <a:stCxn id="99" idx="6"/>
            <a:endCxn id="18" idx="2"/>
          </p:cNvCxnSpPr>
          <p:nvPr/>
        </p:nvCxnSpPr>
        <p:spPr>
          <a:xfrm>
            <a:off x="3656485" y="1605181"/>
            <a:ext cx="605019" cy="2460605"/>
          </a:xfrm>
          <a:prstGeom prst="curvedConnector3">
            <a:avLst>
              <a:gd name="adj1" fmla="val 17704"/>
            </a:avLst>
          </a:prstGeom>
          <a:ln>
            <a:tailEnd type="arrow"/>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0365096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par>
                                <p:cTn id="20" presetID="9"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par>
                                <p:cTn id="29" presetID="9"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dissolve">
                                      <p:cBhvr>
                                        <p:cTn id="34" dur="500"/>
                                        <p:tgtEl>
                                          <p:spTgt spid="25"/>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par>
                                <p:cTn id="38" presetID="9"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dissolve">
                                      <p:cBhvr>
                                        <p:cTn id="40" dur="500"/>
                                        <p:tgtEl>
                                          <p:spTgt spid="27"/>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dissolve">
                                      <p:cBhvr>
                                        <p:cTn id="43" dur="500"/>
                                        <p:tgtEl>
                                          <p:spTgt spid="3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dissolve">
                                      <p:cBhvr>
                                        <p:cTn id="46" dur="500"/>
                                        <p:tgtEl>
                                          <p:spTgt spid="33"/>
                                        </p:tgtEl>
                                      </p:cBhvr>
                                    </p:animEffect>
                                  </p:childTnLst>
                                </p:cTn>
                              </p:par>
                              <p:par>
                                <p:cTn id="47" presetID="9"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dissolve">
                                      <p:cBhvr>
                                        <p:cTn id="49" dur="500"/>
                                        <p:tgtEl>
                                          <p:spTgt spid="34"/>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dissolve">
                                      <p:cBhvr>
                                        <p:cTn id="52" dur="500"/>
                                        <p:tgtEl>
                                          <p:spTgt spid="3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dissolve">
                                      <p:cBhvr>
                                        <p:cTn id="55" dur="500"/>
                                        <p:tgtEl>
                                          <p:spTgt spid="40"/>
                                        </p:tgtEl>
                                      </p:cBhvr>
                                    </p:animEffect>
                                  </p:childTnLst>
                                </p:cTn>
                              </p:par>
                              <p:par>
                                <p:cTn id="56" presetID="9" presetClass="entr" presetSubtype="0"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dissolve">
                                      <p:cBhvr>
                                        <p:cTn id="58" dur="500"/>
                                        <p:tgtEl>
                                          <p:spTgt spid="41"/>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dissolve">
                                      <p:cBhvr>
                                        <p:cTn id="61" dur="500"/>
                                        <p:tgtEl>
                                          <p:spTgt spid="4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dissolve">
                                      <p:cBhvr>
                                        <p:cTn id="64" dur="500"/>
                                        <p:tgtEl>
                                          <p:spTgt spid="46"/>
                                        </p:tgtEl>
                                      </p:cBhvr>
                                    </p:animEffect>
                                  </p:childTnLst>
                                </p:cTn>
                              </p:par>
                              <p:par>
                                <p:cTn id="65" presetID="9" presetClass="entr" presetSubtype="0" fill="hold" grpId="0" nodeType="withEffect" nodePh="1">
                                  <p:stCondLst>
                                    <p:cond delay="0"/>
                                  </p:stCondLst>
                                  <p:endCondLst>
                                    <p:cond evt="begin" delay="0">
                                      <p:tn val="65"/>
                                    </p:cond>
                                  </p:endCondLst>
                                  <p:childTnLst>
                                    <p:set>
                                      <p:cBhvr>
                                        <p:cTn id="66" dur="1" fill="hold">
                                          <p:stCondLst>
                                            <p:cond delay="0"/>
                                          </p:stCondLst>
                                        </p:cTn>
                                        <p:tgtEl>
                                          <p:spTgt spid="49"/>
                                        </p:tgtEl>
                                        <p:attrNameLst>
                                          <p:attrName>style.visibility</p:attrName>
                                        </p:attrNameLst>
                                      </p:cBhvr>
                                      <p:to>
                                        <p:strVal val="visible"/>
                                      </p:to>
                                    </p:set>
                                    <p:animEffect transition="in" filter="dissolve">
                                      <p:cBhvr>
                                        <p:cTn id="67" dur="500"/>
                                        <p:tgtEl>
                                          <p:spTgt spid="49"/>
                                        </p:tgtEl>
                                      </p:cBhvr>
                                    </p:animEffect>
                                  </p:childTnLst>
                                </p:cTn>
                              </p:par>
                              <p:par>
                                <p:cTn id="68" presetID="9" presetClass="entr" presetSubtype="0"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dissolve">
                                      <p:cBhvr>
                                        <p:cTn id="70" dur="500"/>
                                        <p:tgtEl>
                                          <p:spTgt spid="51"/>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dissolve">
                                      <p:cBhvr>
                                        <p:cTn id="75" dur="500"/>
                                        <p:tgtEl>
                                          <p:spTgt spid="52"/>
                                        </p:tgtEl>
                                      </p:cBhvr>
                                    </p:animEffect>
                                  </p:childTnLst>
                                </p:cTn>
                              </p:par>
                            </p:childTnLst>
                          </p:cTn>
                        </p:par>
                      </p:childTnLst>
                    </p:cTn>
                  </p:par>
                  <p:par>
                    <p:cTn id="76" fill="hold">
                      <p:stCondLst>
                        <p:cond delay="indefinite"/>
                      </p:stCondLst>
                      <p:childTnLst>
                        <p:par>
                          <p:cTn id="77" fill="hold">
                            <p:stCondLst>
                              <p:cond delay="0"/>
                            </p:stCondLst>
                            <p:childTnLst>
                              <p:par>
                                <p:cTn id="78" presetID="5" presetClass="entr" presetSubtype="10"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checkerboard(across)">
                                      <p:cBhvr>
                                        <p:cTn id="80" dur="500"/>
                                        <p:tgtEl>
                                          <p:spTgt spid="4"/>
                                        </p:tgtEl>
                                      </p:cBhvr>
                                    </p:animEffect>
                                  </p:childTnLst>
                                </p:cTn>
                              </p:par>
                              <p:par>
                                <p:cTn id="81" presetID="5" presetClass="entr" presetSubtype="10" fill="hold" nodeType="with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checkerboard(across)">
                                      <p:cBhvr>
                                        <p:cTn id="83" dur="500"/>
                                        <p:tgtEl>
                                          <p:spTgt spid="54"/>
                                        </p:tgtEl>
                                      </p:cBhvr>
                                    </p:animEffect>
                                  </p:childTnLst>
                                </p:cTn>
                              </p:par>
                              <p:par>
                                <p:cTn id="84" presetID="5" presetClass="entr" presetSubtype="10" fill="hold"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checkerboard(across)">
                                      <p:cBhvr>
                                        <p:cTn id="86" dur="500"/>
                                        <p:tgtEl>
                                          <p:spTgt spid="58"/>
                                        </p:tgtEl>
                                      </p:cBhvr>
                                    </p:animEffect>
                                  </p:childTnLst>
                                </p:cTn>
                              </p:par>
                              <p:par>
                                <p:cTn id="87" presetID="5" presetClass="entr" presetSubtype="10" fill="hold"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checkerboard(across)">
                                      <p:cBhvr>
                                        <p:cTn id="89" dur="500"/>
                                        <p:tgtEl>
                                          <p:spTgt spid="61"/>
                                        </p:tgtEl>
                                      </p:cBhvr>
                                    </p:animEffect>
                                  </p:childTnLst>
                                </p:cTn>
                              </p:par>
                              <p:par>
                                <p:cTn id="90" presetID="5" presetClass="entr" presetSubtype="10" fill="hold" nodeType="with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checkerboard(across)">
                                      <p:cBhvr>
                                        <p:cTn id="92" dur="500"/>
                                        <p:tgtEl>
                                          <p:spTgt spid="64"/>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dissolve">
                                      <p:cBhvr>
                                        <p:cTn id="97" dur="500"/>
                                        <p:tgtEl>
                                          <p:spTgt spid="70"/>
                                        </p:tgtEl>
                                      </p:cBhvr>
                                    </p:animEffect>
                                  </p:childTnLst>
                                </p:cTn>
                              </p:par>
                              <p:par>
                                <p:cTn id="98" presetID="9" presetClass="entr" presetSubtype="0" fill="hold" nodeType="with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dissolve">
                                      <p:cBhvr>
                                        <p:cTn id="100" dur="500"/>
                                        <p:tgtEl>
                                          <p:spTgt spid="71"/>
                                        </p:tgtEl>
                                      </p:cBhvr>
                                    </p:animEffect>
                                  </p:childTnLst>
                                </p:cTn>
                              </p:par>
                              <p:par>
                                <p:cTn id="101" presetID="9" presetClass="entr" presetSubtype="0" fill="hold" nodeType="withEffect">
                                  <p:stCondLst>
                                    <p:cond delay="0"/>
                                  </p:stCondLst>
                                  <p:childTnLst>
                                    <p:set>
                                      <p:cBhvr>
                                        <p:cTn id="102" dur="1" fill="hold">
                                          <p:stCondLst>
                                            <p:cond delay="0"/>
                                          </p:stCondLst>
                                        </p:cTn>
                                        <p:tgtEl>
                                          <p:spTgt spid="74"/>
                                        </p:tgtEl>
                                        <p:attrNameLst>
                                          <p:attrName>style.visibility</p:attrName>
                                        </p:attrNameLst>
                                      </p:cBhvr>
                                      <p:to>
                                        <p:strVal val="visible"/>
                                      </p:to>
                                    </p:set>
                                    <p:animEffect transition="in" filter="dissolve">
                                      <p:cBhvr>
                                        <p:cTn id="103" dur="500"/>
                                        <p:tgtEl>
                                          <p:spTgt spid="74"/>
                                        </p:tgtEl>
                                      </p:cBhvr>
                                    </p:animEffect>
                                  </p:childTnLst>
                                </p:cTn>
                              </p:par>
                              <p:par>
                                <p:cTn id="104" presetID="9" presetClass="entr" presetSubtype="0" fill="hold" nodeType="withEffect">
                                  <p:stCondLst>
                                    <p:cond delay="0"/>
                                  </p:stCondLst>
                                  <p:childTnLst>
                                    <p:set>
                                      <p:cBhvr>
                                        <p:cTn id="105" dur="1" fill="hold">
                                          <p:stCondLst>
                                            <p:cond delay="0"/>
                                          </p:stCondLst>
                                        </p:cTn>
                                        <p:tgtEl>
                                          <p:spTgt spid="79"/>
                                        </p:tgtEl>
                                        <p:attrNameLst>
                                          <p:attrName>style.visibility</p:attrName>
                                        </p:attrNameLst>
                                      </p:cBhvr>
                                      <p:to>
                                        <p:strVal val="visible"/>
                                      </p:to>
                                    </p:set>
                                    <p:animEffect transition="in" filter="dissolve">
                                      <p:cBhvr>
                                        <p:cTn id="106" dur="500"/>
                                        <p:tgtEl>
                                          <p:spTgt spid="79"/>
                                        </p:tgtEl>
                                      </p:cBhvr>
                                    </p:animEffect>
                                  </p:childTnLst>
                                </p:cTn>
                              </p:par>
                              <p:par>
                                <p:cTn id="107" presetID="9" presetClass="entr" presetSubtype="0" fill="hold" nodeType="withEffect">
                                  <p:stCondLst>
                                    <p:cond delay="0"/>
                                  </p:stCondLst>
                                  <p:childTnLst>
                                    <p:set>
                                      <p:cBhvr>
                                        <p:cTn id="108" dur="1" fill="hold">
                                          <p:stCondLst>
                                            <p:cond delay="0"/>
                                          </p:stCondLst>
                                        </p:cTn>
                                        <p:tgtEl>
                                          <p:spTgt spid="82"/>
                                        </p:tgtEl>
                                        <p:attrNameLst>
                                          <p:attrName>style.visibility</p:attrName>
                                        </p:attrNameLst>
                                      </p:cBhvr>
                                      <p:to>
                                        <p:strVal val="visible"/>
                                      </p:to>
                                    </p:set>
                                    <p:animEffect transition="in" filter="dissolve">
                                      <p:cBhvr>
                                        <p:cTn id="109" dur="500"/>
                                        <p:tgtEl>
                                          <p:spTgt spid="82"/>
                                        </p:tgtEl>
                                      </p:cBhvr>
                                    </p:animEffect>
                                  </p:childTnLst>
                                </p:cTn>
                              </p:par>
                              <p:par>
                                <p:cTn id="110" presetID="9" presetClass="entr" presetSubtype="0" fill="hold" nodeType="withEffect">
                                  <p:stCondLst>
                                    <p:cond delay="0"/>
                                  </p:stCondLst>
                                  <p:childTnLst>
                                    <p:set>
                                      <p:cBhvr>
                                        <p:cTn id="111" dur="1" fill="hold">
                                          <p:stCondLst>
                                            <p:cond delay="0"/>
                                          </p:stCondLst>
                                        </p:cTn>
                                        <p:tgtEl>
                                          <p:spTgt spid="85"/>
                                        </p:tgtEl>
                                        <p:attrNameLst>
                                          <p:attrName>style.visibility</p:attrName>
                                        </p:attrNameLst>
                                      </p:cBhvr>
                                      <p:to>
                                        <p:strVal val="visible"/>
                                      </p:to>
                                    </p:set>
                                    <p:animEffect transition="in" filter="dissolve">
                                      <p:cBhvr>
                                        <p:cTn id="112" dur="500"/>
                                        <p:tgtEl>
                                          <p:spTgt spid="85"/>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99"/>
                                        </p:tgtEl>
                                        <p:attrNameLst>
                                          <p:attrName>style.visibility</p:attrName>
                                        </p:attrNameLst>
                                      </p:cBhvr>
                                      <p:to>
                                        <p:strVal val="visible"/>
                                      </p:to>
                                    </p:set>
                                    <p:animEffect transition="in" filter="dissolve">
                                      <p:cBhvr>
                                        <p:cTn id="117" dur="500"/>
                                        <p:tgtEl>
                                          <p:spTgt spid="99"/>
                                        </p:tgtEl>
                                      </p:cBhvr>
                                    </p:animEffect>
                                  </p:childTnLst>
                                </p:cTn>
                              </p:par>
                              <p:par>
                                <p:cTn id="118" presetID="9" presetClass="entr" presetSubtype="0" fill="hold" nodeType="withEffect">
                                  <p:stCondLst>
                                    <p:cond delay="0"/>
                                  </p:stCondLst>
                                  <p:childTnLst>
                                    <p:set>
                                      <p:cBhvr>
                                        <p:cTn id="119" dur="1" fill="hold">
                                          <p:stCondLst>
                                            <p:cond delay="0"/>
                                          </p:stCondLst>
                                        </p:cTn>
                                        <p:tgtEl>
                                          <p:spTgt spid="100"/>
                                        </p:tgtEl>
                                        <p:attrNameLst>
                                          <p:attrName>style.visibility</p:attrName>
                                        </p:attrNameLst>
                                      </p:cBhvr>
                                      <p:to>
                                        <p:strVal val="visible"/>
                                      </p:to>
                                    </p:set>
                                    <p:animEffect transition="in" filter="dissolve">
                                      <p:cBhvr>
                                        <p:cTn id="120" dur="500"/>
                                        <p:tgtEl>
                                          <p:spTgt spid="100"/>
                                        </p:tgtEl>
                                      </p:cBhvr>
                                    </p:animEffect>
                                  </p:childTnLst>
                                </p:cTn>
                              </p:par>
                              <p:par>
                                <p:cTn id="121" presetID="9" presetClass="entr" presetSubtype="0" fill="hold" nodeType="withEffect">
                                  <p:stCondLst>
                                    <p:cond delay="0"/>
                                  </p:stCondLst>
                                  <p:childTnLst>
                                    <p:set>
                                      <p:cBhvr>
                                        <p:cTn id="122" dur="1" fill="hold">
                                          <p:stCondLst>
                                            <p:cond delay="0"/>
                                          </p:stCondLst>
                                        </p:cTn>
                                        <p:tgtEl>
                                          <p:spTgt spid="103"/>
                                        </p:tgtEl>
                                        <p:attrNameLst>
                                          <p:attrName>style.visibility</p:attrName>
                                        </p:attrNameLst>
                                      </p:cBhvr>
                                      <p:to>
                                        <p:strVal val="visible"/>
                                      </p:to>
                                    </p:set>
                                    <p:animEffect transition="in" filter="dissolve">
                                      <p:cBhvr>
                                        <p:cTn id="123" dur="500"/>
                                        <p:tgtEl>
                                          <p:spTgt spid="103"/>
                                        </p:tgtEl>
                                      </p:cBhvr>
                                    </p:animEffect>
                                  </p:childTnLst>
                                </p:cTn>
                              </p:par>
                              <p:par>
                                <p:cTn id="124" presetID="9" presetClass="entr" presetSubtype="0" fill="hold" nodeType="withEffect">
                                  <p:stCondLst>
                                    <p:cond delay="0"/>
                                  </p:stCondLst>
                                  <p:childTnLst>
                                    <p:set>
                                      <p:cBhvr>
                                        <p:cTn id="125" dur="1" fill="hold">
                                          <p:stCondLst>
                                            <p:cond delay="0"/>
                                          </p:stCondLst>
                                        </p:cTn>
                                        <p:tgtEl>
                                          <p:spTgt spid="106"/>
                                        </p:tgtEl>
                                        <p:attrNameLst>
                                          <p:attrName>style.visibility</p:attrName>
                                        </p:attrNameLst>
                                      </p:cBhvr>
                                      <p:to>
                                        <p:strVal val="visible"/>
                                      </p:to>
                                    </p:set>
                                    <p:animEffect transition="in" filter="dissolve">
                                      <p:cBhvr>
                                        <p:cTn id="126" dur="500"/>
                                        <p:tgtEl>
                                          <p:spTgt spid="106"/>
                                        </p:tgtEl>
                                      </p:cBhvr>
                                    </p:animEffect>
                                  </p:childTnLst>
                                </p:cTn>
                              </p:par>
                              <p:par>
                                <p:cTn id="127" presetID="9" presetClass="entr" presetSubtype="0" fill="hold" nodeType="withEffect">
                                  <p:stCondLst>
                                    <p:cond delay="0"/>
                                  </p:stCondLst>
                                  <p:childTnLst>
                                    <p:set>
                                      <p:cBhvr>
                                        <p:cTn id="128" dur="1" fill="hold">
                                          <p:stCondLst>
                                            <p:cond delay="0"/>
                                          </p:stCondLst>
                                        </p:cTn>
                                        <p:tgtEl>
                                          <p:spTgt spid="96"/>
                                        </p:tgtEl>
                                        <p:attrNameLst>
                                          <p:attrName>style.visibility</p:attrName>
                                        </p:attrNameLst>
                                      </p:cBhvr>
                                      <p:to>
                                        <p:strVal val="visible"/>
                                      </p:to>
                                    </p:set>
                                    <p:animEffect transition="in" filter="dissolve">
                                      <p:cBhvr>
                                        <p:cTn id="129" dur="500"/>
                                        <p:tgtEl>
                                          <p:spTgt spid="96"/>
                                        </p:tgtEl>
                                      </p:cBhvr>
                                    </p:animEffect>
                                  </p:childTnLst>
                                </p:cTn>
                              </p:par>
                              <p:par>
                                <p:cTn id="130" presetID="9" presetClass="entr" presetSubtype="0" fill="hold" nodeType="withEffect">
                                  <p:stCondLst>
                                    <p:cond delay="0"/>
                                  </p:stCondLst>
                                  <p:childTnLst>
                                    <p:set>
                                      <p:cBhvr>
                                        <p:cTn id="131" dur="1" fill="hold">
                                          <p:stCondLst>
                                            <p:cond delay="0"/>
                                          </p:stCondLst>
                                        </p:cTn>
                                        <p:tgtEl>
                                          <p:spTgt spid="93"/>
                                        </p:tgtEl>
                                        <p:attrNameLst>
                                          <p:attrName>style.visibility</p:attrName>
                                        </p:attrNameLst>
                                      </p:cBhvr>
                                      <p:to>
                                        <p:strVal val="visible"/>
                                      </p:to>
                                    </p:set>
                                    <p:animEffect transition="in" filter="dissolve">
                                      <p:cBhvr>
                                        <p:cTn id="132" dur="500"/>
                                        <p:tgtEl>
                                          <p:spTgt spid="93"/>
                                        </p:tgtEl>
                                      </p:cBhvr>
                                    </p:animEffect>
                                  </p:childTnLst>
                                </p:cTn>
                              </p:par>
                              <p:par>
                                <p:cTn id="133" presetID="9" presetClass="entr" presetSubtype="0" fill="hold" nodeType="withEffect">
                                  <p:stCondLst>
                                    <p:cond delay="0"/>
                                  </p:stCondLst>
                                  <p:childTnLst>
                                    <p:set>
                                      <p:cBhvr>
                                        <p:cTn id="134" dur="1" fill="hold">
                                          <p:stCondLst>
                                            <p:cond delay="0"/>
                                          </p:stCondLst>
                                        </p:cTn>
                                        <p:tgtEl>
                                          <p:spTgt spid="90"/>
                                        </p:tgtEl>
                                        <p:attrNameLst>
                                          <p:attrName>style.visibility</p:attrName>
                                        </p:attrNameLst>
                                      </p:cBhvr>
                                      <p:to>
                                        <p:strVal val="visible"/>
                                      </p:to>
                                    </p:set>
                                    <p:animEffect transition="in" filter="dissolve">
                                      <p:cBhvr>
                                        <p:cTn id="135" dur="500"/>
                                        <p:tgtEl>
                                          <p:spTgt spid="90"/>
                                        </p:tgtEl>
                                      </p:cBhvr>
                                    </p:animEffect>
                                  </p:childTnLst>
                                </p:cTn>
                              </p:par>
                              <p:par>
                                <p:cTn id="136" presetID="9" presetClass="entr" presetSubtype="0" fill="hold" grpId="0" nodeType="withEffect">
                                  <p:stCondLst>
                                    <p:cond delay="0"/>
                                  </p:stCondLst>
                                  <p:childTnLst>
                                    <p:set>
                                      <p:cBhvr>
                                        <p:cTn id="137" dur="1" fill="hold">
                                          <p:stCondLst>
                                            <p:cond delay="0"/>
                                          </p:stCondLst>
                                        </p:cTn>
                                        <p:tgtEl>
                                          <p:spTgt spid="88"/>
                                        </p:tgtEl>
                                        <p:attrNameLst>
                                          <p:attrName>style.visibility</p:attrName>
                                        </p:attrNameLst>
                                      </p:cBhvr>
                                      <p:to>
                                        <p:strVal val="visible"/>
                                      </p:to>
                                    </p:set>
                                    <p:animEffect transition="in" filter="dissolve">
                                      <p:cBhvr>
                                        <p:cTn id="13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2" grpId="0" animBg="1"/>
      <p:bldP spid="18" grpId="0" animBg="1"/>
      <p:bldP spid="19" grpId="0" animBg="1"/>
      <p:bldP spid="25" grpId="0" animBg="1"/>
      <p:bldP spid="26" grpId="0" animBg="1"/>
      <p:bldP spid="32" grpId="0" animBg="1"/>
      <p:bldP spid="33" grpId="0" animBg="1"/>
      <p:bldP spid="39" grpId="0" animBg="1"/>
      <p:bldP spid="40" grpId="0" animBg="1"/>
      <p:bldP spid="45" grpId="0" animBg="1"/>
      <p:bldP spid="46" grpId="0" animBg="1"/>
      <p:bldP spid="49" grpId="0"/>
      <p:bldP spid="52" grpId="0" animBg="1"/>
      <p:bldP spid="70" grpId="0" animBg="1"/>
      <p:bldP spid="88" grpId="0" animBg="1"/>
      <p:bldP spid="9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062"/>
            <a:ext cx="8229600" cy="1143000"/>
          </a:xfrm>
        </p:spPr>
        <p:txBody>
          <a:bodyPr/>
          <a:lstStyle/>
          <a:p>
            <a:r>
              <a:rPr lang="en-US" dirty="0"/>
              <a:t>Graph Model – Iteration </a:t>
            </a:r>
            <a:r>
              <a:rPr lang="en-US" dirty="0" smtClean="0"/>
              <a:t>4</a:t>
            </a:r>
            <a:endParaRPr lang="en-US" dirty="0"/>
          </a:p>
        </p:txBody>
      </p:sp>
      <p:sp>
        <p:nvSpPr>
          <p:cNvPr id="7" name="Oval 6"/>
          <p:cNvSpPr/>
          <p:nvPr/>
        </p:nvSpPr>
        <p:spPr>
          <a:xfrm>
            <a:off x="1367760" y="3699931"/>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A1</a:t>
            </a:r>
            <a:endParaRPr lang="en-US" sz="1600" dirty="0">
              <a:solidFill>
                <a:srgbClr val="000000"/>
              </a:solidFill>
            </a:endParaRPr>
          </a:p>
        </p:txBody>
      </p:sp>
      <p:sp>
        <p:nvSpPr>
          <p:cNvPr id="8" name="Oval 7"/>
          <p:cNvSpPr/>
          <p:nvPr/>
        </p:nvSpPr>
        <p:spPr>
          <a:xfrm>
            <a:off x="1367760" y="4975743"/>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A2</a:t>
            </a:r>
            <a:endParaRPr lang="en-US" sz="1600" dirty="0">
              <a:solidFill>
                <a:srgbClr val="000000"/>
              </a:solidFill>
            </a:endParaRPr>
          </a:p>
        </p:txBody>
      </p:sp>
      <p:cxnSp>
        <p:nvCxnSpPr>
          <p:cNvPr id="9" name="Straight Arrow Connector 8"/>
          <p:cNvCxnSpPr>
            <a:stCxn id="7" idx="4"/>
            <a:endCxn id="8" idx="0"/>
          </p:cNvCxnSpPr>
          <p:nvPr/>
        </p:nvCxnSpPr>
        <p:spPr>
          <a:xfrm>
            <a:off x="1728025" y="4408168"/>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2814632" y="370579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1</a:t>
            </a:r>
            <a:endParaRPr lang="en-US" sz="1600" dirty="0">
              <a:solidFill>
                <a:srgbClr val="000000"/>
              </a:solidFill>
            </a:endParaRPr>
          </a:p>
        </p:txBody>
      </p:sp>
      <p:sp>
        <p:nvSpPr>
          <p:cNvPr id="11" name="Oval 10"/>
          <p:cNvSpPr/>
          <p:nvPr/>
        </p:nvSpPr>
        <p:spPr>
          <a:xfrm>
            <a:off x="2814632" y="4981611"/>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r>
              <a:rPr lang="en-US" sz="1600" dirty="0" smtClean="0">
                <a:solidFill>
                  <a:srgbClr val="000000"/>
                </a:solidFill>
              </a:rPr>
              <a:t>2</a:t>
            </a:r>
            <a:endParaRPr lang="en-US" sz="1600" dirty="0">
              <a:solidFill>
                <a:srgbClr val="000000"/>
              </a:solidFill>
            </a:endParaRPr>
          </a:p>
        </p:txBody>
      </p:sp>
      <p:cxnSp>
        <p:nvCxnSpPr>
          <p:cNvPr id="12" name="Straight Arrow Connector 11"/>
          <p:cNvCxnSpPr>
            <a:stCxn id="10" idx="4"/>
            <a:endCxn id="11" idx="0"/>
          </p:cNvCxnSpPr>
          <p:nvPr/>
        </p:nvCxnSpPr>
        <p:spPr>
          <a:xfrm>
            <a:off x="3174897" y="4414036"/>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4261504" y="371166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C1</a:t>
            </a:r>
            <a:endParaRPr lang="en-US" sz="1600" dirty="0">
              <a:solidFill>
                <a:srgbClr val="000000"/>
              </a:solidFill>
            </a:endParaRPr>
          </a:p>
        </p:txBody>
      </p:sp>
      <p:sp>
        <p:nvSpPr>
          <p:cNvPr id="18" name="Oval 17"/>
          <p:cNvSpPr/>
          <p:nvPr/>
        </p:nvSpPr>
        <p:spPr>
          <a:xfrm>
            <a:off x="4261504" y="498747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C2</a:t>
            </a:r>
            <a:endParaRPr lang="en-US" sz="1600" dirty="0">
              <a:solidFill>
                <a:srgbClr val="000000"/>
              </a:solidFill>
            </a:endParaRPr>
          </a:p>
        </p:txBody>
      </p:sp>
      <p:cxnSp>
        <p:nvCxnSpPr>
          <p:cNvPr id="19" name="Straight Arrow Connector 18"/>
          <p:cNvCxnSpPr>
            <a:stCxn id="17" idx="4"/>
            <a:endCxn id="18" idx="0"/>
          </p:cNvCxnSpPr>
          <p:nvPr/>
        </p:nvCxnSpPr>
        <p:spPr>
          <a:xfrm>
            <a:off x="4621769" y="4419904"/>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5696164" y="3717535"/>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1</a:t>
            </a:r>
            <a:endParaRPr lang="en-US" sz="1600" dirty="0">
              <a:solidFill>
                <a:srgbClr val="000000"/>
              </a:solidFill>
            </a:endParaRPr>
          </a:p>
        </p:txBody>
      </p:sp>
      <p:sp>
        <p:nvSpPr>
          <p:cNvPr id="25" name="Oval 24"/>
          <p:cNvSpPr/>
          <p:nvPr/>
        </p:nvSpPr>
        <p:spPr>
          <a:xfrm>
            <a:off x="5696164" y="499334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D</a:t>
            </a:r>
            <a:r>
              <a:rPr lang="en-US" sz="1600" dirty="0" smtClean="0">
                <a:solidFill>
                  <a:srgbClr val="000000"/>
                </a:solidFill>
              </a:rPr>
              <a:t>2</a:t>
            </a:r>
            <a:endParaRPr lang="en-US" sz="1600" dirty="0">
              <a:solidFill>
                <a:srgbClr val="000000"/>
              </a:solidFill>
            </a:endParaRPr>
          </a:p>
        </p:txBody>
      </p:sp>
      <p:cxnSp>
        <p:nvCxnSpPr>
          <p:cNvPr id="26" name="Straight Arrow Connector 25"/>
          <p:cNvCxnSpPr>
            <a:stCxn id="24" idx="4"/>
            <a:endCxn id="25" idx="0"/>
          </p:cNvCxnSpPr>
          <p:nvPr/>
        </p:nvCxnSpPr>
        <p:spPr>
          <a:xfrm>
            <a:off x="6056429" y="4425772"/>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7130824" y="3711192"/>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E1</a:t>
            </a:r>
            <a:endParaRPr lang="en-US" sz="1600" dirty="0">
              <a:solidFill>
                <a:srgbClr val="000000"/>
              </a:solidFill>
            </a:endParaRPr>
          </a:p>
        </p:txBody>
      </p:sp>
      <p:sp>
        <p:nvSpPr>
          <p:cNvPr id="32" name="Oval 31"/>
          <p:cNvSpPr/>
          <p:nvPr/>
        </p:nvSpPr>
        <p:spPr>
          <a:xfrm>
            <a:off x="7130824" y="4987004"/>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E2</a:t>
            </a:r>
            <a:endParaRPr lang="en-US" sz="1600" dirty="0">
              <a:solidFill>
                <a:srgbClr val="000000"/>
              </a:solidFill>
            </a:endParaRPr>
          </a:p>
        </p:txBody>
      </p:sp>
      <p:cxnSp>
        <p:nvCxnSpPr>
          <p:cNvPr id="33" name="Straight Arrow Connector 32"/>
          <p:cNvCxnSpPr>
            <a:stCxn id="31" idx="4"/>
            <a:endCxn id="32" idx="0"/>
          </p:cNvCxnSpPr>
          <p:nvPr/>
        </p:nvCxnSpPr>
        <p:spPr>
          <a:xfrm>
            <a:off x="7491089" y="4419429"/>
            <a:ext cx="0" cy="56757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1373616" y="2484699"/>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R1</a:t>
            </a:r>
          </a:p>
          <a:p>
            <a:pPr algn="ctr"/>
            <a:r>
              <a:rPr lang="en-US" sz="1600" dirty="0" smtClean="0">
                <a:solidFill>
                  <a:srgbClr val="000000"/>
                </a:solidFill>
              </a:rPr>
              <a:t>A1</a:t>
            </a:r>
            <a:endParaRPr lang="en-US" sz="1600" dirty="0">
              <a:solidFill>
                <a:srgbClr val="000000"/>
              </a:solidFill>
            </a:endParaRPr>
          </a:p>
        </p:txBody>
      </p:sp>
      <p:sp>
        <p:nvSpPr>
          <p:cNvPr id="52" name="Oval 51"/>
          <p:cNvSpPr/>
          <p:nvPr/>
        </p:nvSpPr>
        <p:spPr>
          <a:xfrm>
            <a:off x="2820488" y="2490567"/>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R1</a:t>
            </a:r>
          </a:p>
          <a:p>
            <a:pPr algn="ctr"/>
            <a:r>
              <a:rPr lang="en-US" sz="1600" dirty="0" smtClean="0">
                <a:solidFill>
                  <a:srgbClr val="000000"/>
                </a:solidFill>
              </a:rPr>
              <a:t>B1</a:t>
            </a:r>
            <a:endParaRPr lang="en-US" sz="1600" dirty="0">
              <a:solidFill>
                <a:srgbClr val="000000"/>
              </a:solidFill>
            </a:endParaRPr>
          </a:p>
        </p:txBody>
      </p:sp>
      <p:cxnSp>
        <p:nvCxnSpPr>
          <p:cNvPr id="53" name="Straight Arrow Connector 52"/>
          <p:cNvCxnSpPr/>
          <p:nvPr/>
        </p:nvCxnSpPr>
        <p:spPr>
          <a:xfrm>
            <a:off x="2094146" y="2838818"/>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sp>
        <p:nvSpPr>
          <p:cNvPr id="54" name="TextBox 53"/>
          <p:cNvSpPr txBox="1"/>
          <p:nvPr/>
        </p:nvSpPr>
        <p:spPr>
          <a:xfrm>
            <a:off x="2289542" y="2521333"/>
            <a:ext cx="497058" cy="369332"/>
          </a:xfrm>
          <a:prstGeom prst="rect">
            <a:avLst/>
          </a:prstGeom>
          <a:noFill/>
        </p:spPr>
        <p:txBody>
          <a:bodyPr wrap="square" rtlCol="0">
            <a:spAutoFit/>
          </a:bodyPr>
          <a:lstStyle/>
          <a:p>
            <a:r>
              <a:rPr lang="en-US" dirty="0" smtClean="0"/>
              <a:t>3</a:t>
            </a:r>
            <a:endParaRPr lang="en-US" dirty="0"/>
          </a:p>
        </p:txBody>
      </p:sp>
      <p:sp>
        <p:nvSpPr>
          <p:cNvPr id="55" name="Oval 54"/>
          <p:cNvSpPr/>
          <p:nvPr/>
        </p:nvSpPr>
        <p:spPr>
          <a:xfrm>
            <a:off x="4267360" y="2496435"/>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R1</a:t>
            </a:r>
          </a:p>
          <a:p>
            <a:pPr algn="ctr"/>
            <a:r>
              <a:rPr lang="en-US" sz="1600" dirty="0" smtClean="0">
                <a:solidFill>
                  <a:srgbClr val="000000"/>
                </a:solidFill>
              </a:rPr>
              <a:t>C1</a:t>
            </a:r>
            <a:endParaRPr lang="en-US" sz="1600" dirty="0">
              <a:solidFill>
                <a:srgbClr val="000000"/>
              </a:solidFill>
            </a:endParaRPr>
          </a:p>
        </p:txBody>
      </p:sp>
      <p:cxnSp>
        <p:nvCxnSpPr>
          <p:cNvPr id="56" name="Straight Arrow Connector 55"/>
          <p:cNvCxnSpPr/>
          <p:nvPr/>
        </p:nvCxnSpPr>
        <p:spPr>
          <a:xfrm>
            <a:off x="3541018" y="2844686"/>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sp>
        <p:nvSpPr>
          <p:cNvPr id="57" name="TextBox 56"/>
          <p:cNvSpPr txBox="1"/>
          <p:nvPr/>
        </p:nvSpPr>
        <p:spPr>
          <a:xfrm>
            <a:off x="3736414" y="2527201"/>
            <a:ext cx="497058" cy="369332"/>
          </a:xfrm>
          <a:prstGeom prst="rect">
            <a:avLst/>
          </a:prstGeom>
          <a:noFill/>
        </p:spPr>
        <p:txBody>
          <a:bodyPr wrap="square" rtlCol="0">
            <a:spAutoFit/>
          </a:bodyPr>
          <a:lstStyle/>
          <a:p>
            <a:r>
              <a:rPr lang="en-US" dirty="0"/>
              <a:t>4</a:t>
            </a:r>
          </a:p>
        </p:txBody>
      </p:sp>
      <p:sp>
        <p:nvSpPr>
          <p:cNvPr id="58" name="Oval 57"/>
          <p:cNvSpPr/>
          <p:nvPr/>
        </p:nvSpPr>
        <p:spPr>
          <a:xfrm>
            <a:off x="5702020" y="2502303"/>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R1</a:t>
            </a:r>
          </a:p>
          <a:p>
            <a:pPr algn="ctr"/>
            <a:r>
              <a:rPr lang="en-US" sz="1600" dirty="0" smtClean="0">
                <a:solidFill>
                  <a:srgbClr val="000000"/>
                </a:solidFill>
              </a:rPr>
              <a:t>D1</a:t>
            </a:r>
            <a:endParaRPr lang="en-US" sz="1600" dirty="0">
              <a:solidFill>
                <a:srgbClr val="000000"/>
              </a:solidFill>
            </a:endParaRPr>
          </a:p>
        </p:txBody>
      </p:sp>
      <p:cxnSp>
        <p:nvCxnSpPr>
          <p:cNvPr id="59" name="Straight Arrow Connector 58"/>
          <p:cNvCxnSpPr/>
          <p:nvPr/>
        </p:nvCxnSpPr>
        <p:spPr>
          <a:xfrm>
            <a:off x="4975678" y="2850554"/>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sp>
        <p:nvSpPr>
          <p:cNvPr id="60" name="TextBox 59"/>
          <p:cNvSpPr txBox="1"/>
          <p:nvPr/>
        </p:nvSpPr>
        <p:spPr>
          <a:xfrm>
            <a:off x="5171074" y="2533069"/>
            <a:ext cx="497058" cy="369332"/>
          </a:xfrm>
          <a:prstGeom prst="rect">
            <a:avLst/>
          </a:prstGeom>
          <a:noFill/>
        </p:spPr>
        <p:txBody>
          <a:bodyPr wrap="square" rtlCol="0">
            <a:spAutoFit/>
          </a:bodyPr>
          <a:lstStyle/>
          <a:p>
            <a:r>
              <a:rPr lang="en-US" dirty="0" smtClean="0"/>
              <a:t>2</a:t>
            </a:r>
            <a:endParaRPr lang="en-US" dirty="0"/>
          </a:p>
        </p:txBody>
      </p:sp>
      <p:sp>
        <p:nvSpPr>
          <p:cNvPr id="61" name="Oval 60"/>
          <p:cNvSpPr/>
          <p:nvPr/>
        </p:nvSpPr>
        <p:spPr>
          <a:xfrm>
            <a:off x="7136680" y="2495960"/>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R1</a:t>
            </a:r>
          </a:p>
          <a:p>
            <a:pPr algn="ctr"/>
            <a:r>
              <a:rPr lang="en-US" sz="1600" dirty="0" smtClean="0">
                <a:solidFill>
                  <a:srgbClr val="000000"/>
                </a:solidFill>
              </a:rPr>
              <a:t>E1</a:t>
            </a:r>
            <a:endParaRPr lang="en-US" sz="1600" dirty="0">
              <a:solidFill>
                <a:srgbClr val="000000"/>
              </a:solidFill>
            </a:endParaRPr>
          </a:p>
        </p:txBody>
      </p:sp>
      <p:cxnSp>
        <p:nvCxnSpPr>
          <p:cNvPr id="62" name="Straight Arrow Connector 61"/>
          <p:cNvCxnSpPr/>
          <p:nvPr/>
        </p:nvCxnSpPr>
        <p:spPr>
          <a:xfrm>
            <a:off x="6410338" y="2844211"/>
            <a:ext cx="726342" cy="5868"/>
          </a:xfrm>
          <a:prstGeom prst="straightConnector1">
            <a:avLst/>
          </a:prstGeom>
          <a:ln>
            <a:headEnd type="none"/>
            <a:tailEnd type="arrow"/>
          </a:ln>
        </p:spPr>
        <p:style>
          <a:lnRef idx="2">
            <a:schemeClr val="accent2"/>
          </a:lnRef>
          <a:fillRef idx="0">
            <a:schemeClr val="accent2"/>
          </a:fillRef>
          <a:effectRef idx="1">
            <a:schemeClr val="accent2"/>
          </a:effectRef>
          <a:fontRef idx="minor">
            <a:schemeClr val="tx1"/>
          </a:fontRef>
        </p:style>
      </p:cxnSp>
      <p:sp>
        <p:nvSpPr>
          <p:cNvPr id="63" name="TextBox 62"/>
          <p:cNvSpPr txBox="1"/>
          <p:nvPr/>
        </p:nvSpPr>
        <p:spPr>
          <a:xfrm>
            <a:off x="6605734" y="2526726"/>
            <a:ext cx="497058" cy="369332"/>
          </a:xfrm>
          <a:prstGeom prst="rect">
            <a:avLst/>
          </a:prstGeom>
          <a:noFill/>
        </p:spPr>
        <p:txBody>
          <a:bodyPr wrap="square" rtlCol="0">
            <a:spAutoFit/>
          </a:bodyPr>
          <a:lstStyle/>
          <a:p>
            <a:r>
              <a:rPr lang="en-US" dirty="0"/>
              <a:t>3</a:t>
            </a:r>
          </a:p>
        </p:txBody>
      </p:sp>
      <p:cxnSp>
        <p:nvCxnSpPr>
          <p:cNvPr id="70" name="Curved Connector 69"/>
          <p:cNvCxnSpPr>
            <a:stCxn id="51" idx="2"/>
            <a:endCxn id="7" idx="2"/>
          </p:cNvCxnSpPr>
          <p:nvPr/>
        </p:nvCxnSpPr>
        <p:spPr>
          <a:xfrm rot="10800000" flipV="1">
            <a:off x="1367760" y="2838818"/>
            <a:ext cx="5856" cy="1215232"/>
          </a:xfrm>
          <a:prstGeom prst="curvedConnector3">
            <a:avLst>
              <a:gd name="adj1" fmla="val 4003689"/>
            </a:avLst>
          </a:prstGeom>
          <a:ln>
            <a:tailEnd type="arrow"/>
          </a:ln>
        </p:spPr>
        <p:style>
          <a:lnRef idx="2">
            <a:schemeClr val="accent3"/>
          </a:lnRef>
          <a:fillRef idx="0">
            <a:schemeClr val="accent3"/>
          </a:fillRef>
          <a:effectRef idx="1">
            <a:schemeClr val="accent3"/>
          </a:effectRef>
          <a:fontRef idx="minor">
            <a:schemeClr val="tx1"/>
          </a:fontRef>
        </p:style>
      </p:cxnSp>
      <p:cxnSp>
        <p:nvCxnSpPr>
          <p:cNvPr id="76" name="Curved Connector 75"/>
          <p:cNvCxnSpPr>
            <a:stCxn id="7" idx="6"/>
            <a:endCxn id="51" idx="6"/>
          </p:cNvCxnSpPr>
          <p:nvPr/>
        </p:nvCxnSpPr>
        <p:spPr>
          <a:xfrm flipV="1">
            <a:off x="2088290" y="2838818"/>
            <a:ext cx="5856" cy="1215232"/>
          </a:xfrm>
          <a:prstGeom prst="curvedConnector3">
            <a:avLst>
              <a:gd name="adj1" fmla="val 4003689"/>
            </a:avLst>
          </a:prstGeom>
          <a:ln>
            <a:tailEnd type="arrow"/>
          </a:ln>
        </p:spPr>
        <p:style>
          <a:lnRef idx="2">
            <a:schemeClr val="accent6"/>
          </a:lnRef>
          <a:fillRef idx="0">
            <a:schemeClr val="accent6"/>
          </a:fillRef>
          <a:effectRef idx="1">
            <a:schemeClr val="accent6"/>
          </a:effectRef>
          <a:fontRef idx="minor">
            <a:schemeClr val="tx1"/>
          </a:fontRef>
        </p:style>
      </p:cxnSp>
      <p:sp>
        <p:nvSpPr>
          <p:cNvPr id="77" name="TextBox 76"/>
          <p:cNvSpPr txBox="1"/>
          <p:nvPr/>
        </p:nvSpPr>
        <p:spPr>
          <a:xfrm>
            <a:off x="1145223" y="3308704"/>
            <a:ext cx="497058" cy="369332"/>
          </a:xfrm>
          <a:prstGeom prst="rect">
            <a:avLst/>
          </a:prstGeom>
          <a:noFill/>
        </p:spPr>
        <p:txBody>
          <a:bodyPr wrap="square" rtlCol="0">
            <a:spAutoFit/>
          </a:bodyPr>
          <a:lstStyle/>
          <a:p>
            <a:r>
              <a:rPr lang="en-US" dirty="0"/>
              <a:t>5</a:t>
            </a:r>
          </a:p>
        </p:txBody>
      </p:sp>
      <p:sp>
        <p:nvSpPr>
          <p:cNvPr id="78" name="TextBox 77"/>
          <p:cNvSpPr txBox="1"/>
          <p:nvPr/>
        </p:nvSpPr>
        <p:spPr>
          <a:xfrm>
            <a:off x="2058401" y="3314572"/>
            <a:ext cx="497058" cy="369332"/>
          </a:xfrm>
          <a:prstGeom prst="rect">
            <a:avLst/>
          </a:prstGeom>
          <a:noFill/>
        </p:spPr>
        <p:txBody>
          <a:bodyPr wrap="square" rtlCol="0">
            <a:spAutoFit/>
          </a:bodyPr>
          <a:lstStyle/>
          <a:p>
            <a:r>
              <a:rPr lang="en-US" dirty="0" smtClean="0"/>
              <a:t>1</a:t>
            </a:r>
            <a:endParaRPr lang="en-US" dirty="0"/>
          </a:p>
        </p:txBody>
      </p:sp>
      <p:sp>
        <p:nvSpPr>
          <p:cNvPr id="79" name="Oval 78"/>
          <p:cNvSpPr/>
          <p:nvPr/>
        </p:nvSpPr>
        <p:spPr>
          <a:xfrm>
            <a:off x="2814632" y="3717535"/>
            <a:ext cx="720530" cy="70823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A1</a:t>
            </a:r>
            <a:endParaRPr lang="en-US" sz="1600" dirty="0">
              <a:solidFill>
                <a:srgbClr val="000000"/>
              </a:solidFill>
            </a:endParaRPr>
          </a:p>
        </p:txBody>
      </p:sp>
      <p:cxnSp>
        <p:nvCxnSpPr>
          <p:cNvPr id="93" name="Curved Connector 92"/>
          <p:cNvCxnSpPr/>
          <p:nvPr/>
        </p:nvCxnSpPr>
        <p:spPr>
          <a:xfrm rot="10800000" flipV="1">
            <a:off x="2814632" y="2820264"/>
            <a:ext cx="5856" cy="1215232"/>
          </a:xfrm>
          <a:prstGeom prst="curvedConnector3">
            <a:avLst>
              <a:gd name="adj1" fmla="val 4003689"/>
            </a:avLst>
          </a:prstGeom>
          <a:ln>
            <a:tailEnd type="arrow"/>
          </a:ln>
        </p:spPr>
        <p:style>
          <a:lnRef idx="2">
            <a:schemeClr val="accent3"/>
          </a:lnRef>
          <a:fillRef idx="0">
            <a:schemeClr val="accent3"/>
          </a:fillRef>
          <a:effectRef idx="1">
            <a:schemeClr val="accent3"/>
          </a:effectRef>
          <a:fontRef idx="minor">
            <a:schemeClr val="tx1"/>
          </a:fontRef>
        </p:style>
      </p:cxnSp>
      <p:cxnSp>
        <p:nvCxnSpPr>
          <p:cNvPr id="94" name="Curved Connector 93"/>
          <p:cNvCxnSpPr/>
          <p:nvPr/>
        </p:nvCxnSpPr>
        <p:spPr>
          <a:xfrm flipV="1">
            <a:off x="3535162" y="2820264"/>
            <a:ext cx="5856" cy="1215232"/>
          </a:xfrm>
          <a:prstGeom prst="curvedConnector3">
            <a:avLst>
              <a:gd name="adj1" fmla="val 4003689"/>
            </a:avLst>
          </a:prstGeom>
          <a:ln>
            <a:tailEnd type="arrow"/>
          </a:ln>
        </p:spPr>
        <p:style>
          <a:lnRef idx="2">
            <a:schemeClr val="accent6"/>
          </a:lnRef>
          <a:fillRef idx="0">
            <a:schemeClr val="accent6"/>
          </a:fillRef>
          <a:effectRef idx="1">
            <a:schemeClr val="accent6"/>
          </a:effectRef>
          <a:fontRef idx="minor">
            <a:schemeClr val="tx1"/>
          </a:fontRef>
        </p:style>
      </p:cxnSp>
      <p:sp>
        <p:nvSpPr>
          <p:cNvPr id="95" name="TextBox 94"/>
          <p:cNvSpPr txBox="1"/>
          <p:nvPr/>
        </p:nvSpPr>
        <p:spPr>
          <a:xfrm>
            <a:off x="2592095" y="3290150"/>
            <a:ext cx="497058" cy="369332"/>
          </a:xfrm>
          <a:prstGeom prst="rect">
            <a:avLst/>
          </a:prstGeom>
          <a:noFill/>
        </p:spPr>
        <p:txBody>
          <a:bodyPr wrap="square" rtlCol="0">
            <a:spAutoFit/>
          </a:bodyPr>
          <a:lstStyle/>
          <a:p>
            <a:r>
              <a:rPr lang="en-US" dirty="0"/>
              <a:t>5</a:t>
            </a:r>
          </a:p>
        </p:txBody>
      </p:sp>
      <p:sp>
        <p:nvSpPr>
          <p:cNvPr id="96" name="TextBox 95"/>
          <p:cNvSpPr txBox="1"/>
          <p:nvPr/>
        </p:nvSpPr>
        <p:spPr>
          <a:xfrm>
            <a:off x="3505273" y="3296018"/>
            <a:ext cx="497058" cy="369332"/>
          </a:xfrm>
          <a:prstGeom prst="rect">
            <a:avLst/>
          </a:prstGeom>
          <a:noFill/>
        </p:spPr>
        <p:txBody>
          <a:bodyPr wrap="square" rtlCol="0">
            <a:spAutoFit/>
          </a:bodyPr>
          <a:lstStyle/>
          <a:p>
            <a:r>
              <a:rPr lang="en-US" dirty="0" smtClean="0"/>
              <a:t>1</a:t>
            </a:r>
            <a:endParaRPr lang="en-US" dirty="0"/>
          </a:p>
        </p:txBody>
      </p:sp>
      <p:cxnSp>
        <p:nvCxnSpPr>
          <p:cNvPr id="97" name="Curved Connector 96"/>
          <p:cNvCxnSpPr/>
          <p:nvPr/>
        </p:nvCxnSpPr>
        <p:spPr>
          <a:xfrm rot="10800000" flipV="1">
            <a:off x="4233472" y="2883846"/>
            <a:ext cx="5856" cy="1215232"/>
          </a:xfrm>
          <a:prstGeom prst="curvedConnector3">
            <a:avLst>
              <a:gd name="adj1" fmla="val 4003689"/>
            </a:avLst>
          </a:prstGeom>
          <a:ln>
            <a:tailEnd type="arrow"/>
          </a:ln>
        </p:spPr>
        <p:style>
          <a:lnRef idx="2">
            <a:schemeClr val="accent3"/>
          </a:lnRef>
          <a:fillRef idx="0">
            <a:schemeClr val="accent3"/>
          </a:fillRef>
          <a:effectRef idx="1">
            <a:schemeClr val="accent3"/>
          </a:effectRef>
          <a:fontRef idx="minor">
            <a:schemeClr val="tx1"/>
          </a:fontRef>
        </p:style>
      </p:cxnSp>
      <p:cxnSp>
        <p:nvCxnSpPr>
          <p:cNvPr id="98" name="Curved Connector 97"/>
          <p:cNvCxnSpPr/>
          <p:nvPr/>
        </p:nvCxnSpPr>
        <p:spPr>
          <a:xfrm flipV="1">
            <a:off x="4954002" y="2883846"/>
            <a:ext cx="5856" cy="1215232"/>
          </a:xfrm>
          <a:prstGeom prst="curvedConnector3">
            <a:avLst>
              <a:gd name="adj1" fmla="val 4003689"/>
            </a:avLst>
          </a:prstGeom>
          <a:ln>
            <a:tailEnd type="arrow"/>
          </a:ln>
        </p:spPr>
        <p:style>
          <a:lnRef idx="2">
            <a:schemeClr val="accent6"/>
          </a:lnRef>
          <a:fillRef idx="0">
            <a:schemeClr val="accent6"/>
          </a:fillRef>
          <a:effectRef idx="1">
            <a:schemeClr val="accent6"/>
          </a:effectRef>
          <a:fontRef idx="minor">
            <a:schemeClr val="tx1"/>
          </a:fontRef>
        </p:style>
      </p:cxnSp>
      <p:sp>
        <p:nvSpPr>
          <p:cNvPr id="99" name="TextBox 98"/>
          <p:cNvSpPr txBox="1"/>
          <p:nvPr/>
        </p:nvSpPr>
        <p:spPr>
          <a:xfrm>
            <a:off x="4010935" y="3353732"/>
            <a:ext cx="497058" cy="369332"/>
          </a:xfrm>
          <a:prstGeom prst="rect">
            <a:avLst/>
          </a:prstGeom>
          <a:noFill/>
        </p:spPr>
        <p:txBody>
          <a:bodyPr wrap="square" rtlCol="0">
            <a:spAutoFit/>
          </a:bodyPr>
          <a:lstStyle/>
          <a:p>
            <a:r>
              <a:rPr lang="en-US" dirty="0"/>
              <a:t>5</a:t>
            </a:r>
          </a:p>
        </p:txBody>
      </p:sp>
      <p:sp>
        <p:nvSpPr>
          <p:cNvPr id="100" name="TextBox 99"/>
          <p:cNvSpPr txBox="1"/>
          <p:nvPr/>
        </p:nvSpPr>
        <p:spPr>
          <a:xfrm>
            <a:off x="4924113" y="3359600"/>
            <a:ext cx="497058" cy="369332"/>
          </a:xfrm>
          <a:prstGeom prst="rect">
            <a:avLst/>
          </a:prstGeom>
          <a:noFill/>
        </p:spPr>
        <p:txBody>
          <a:bodyPr wrap="square" rtlCol="0">
            <a:spAutoFit/>
          </a:bodyPr>
          <a:lstStyle/>
          <a:p>
            <a:r>
              <a:rPr lang="en-US" dirty="0" smtClean="0"/>
              <a:t>1</a:t>
            </a:r>
            <a:endParaRPr lang="en-US" dirty="0"/>
          </a:p>
        </p:txBody>
      </p:sp>
      <p:cxnSp>
        <p:nvCxnSpPr>
          <p:cNvPr id="101" name="Curved Connector 100"/>
          <p:cNvCxnSpPr/>
          <p:nvPr/>
        </p:nvCxnSpPr>
        <p:spPr>
          <a:xfrm rot="10800000" flipV="1">
            <a:off x="5696164" y="2902401"/>
            <a:ext cx="5856" cy="1215232"/>
          </a:xfrm>
          <a:prstGeom prst="curvedConnector3">
            <a:avLst>
              <a:gd name="adj1" fmla="val 4003689"/>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02" name="Curved Connector 101"/>
          <p:cNvCxnSpPr/>
          <p:nvPr/>
        </p:nvCxnSpPr>
        <p:spPr>
          <a:xfrm flipV="1">
            <a:off x="6416694" y="2902401"/>
            <a:ext cx="5856" cy="1215232"/>
          </a:xfrm>
          <a:prstGeom prst="curvedConnector3">
            <a:avLst>
              <a:gd name="adj1" fmla="val 4003689"/>
            </a:avLst>
          </a:prstGeom>
          <a:ln>
            <a:tailEnd type="arrow"/>
          </a:ln>
        </p:spPr>
        <p:style>
          <a:lnRef idx="2">
            <a:schemeClr val="accent6"/>
          </a:lnRef>
          <a:fillRef idx="0">
            <a:schemeClr val="accent6"/>
          </a:fillRef>
          <a:effectRef idx="1">
            <a:schemeClr val="accent6"/>
          </a:effectRef>
          <a:fontRef idx="minor">
            <a:schemeClr val="tx1"/>
          </a:fontRef>
        </p:style>
      </p:cxnSp>
      <p:sp>
        <p:nvSpPr>
          <p:cNvPr id="103" name="TextBox 102"/>
          <p:cNvSpPr txBox="1"/>
          <p:nvPr/>
        </p:nvSpPr>
        <p:spPr>
          <a:xfrm>
            <a:off x="5473627" y="3372287"/>
            <a:ext cx="497058" cy="369332"/>
          </a:xfrm>
          <a:prstGeom prst="rect">
            <a:avLst/>
          </a:prstGeom>
          <a:noFill/>
        </p:spPr>
        <p:txBody>
          <a:bodyPr wrap="square" rtlCol="0">
            <a:spAutoFit/>
          </a:bodyPr>
          <a:lstStyle/>
          <a:p>
            <a:r>
              <a:rPr lang="en-US" dirty="0"/>
              <a:t>5</a:t>
            </a:r>
          </a:p>
        </p:txBody>
      </p:sp>
      <p:sp>
        <p:nvSpPr>
          <p:cNvPr id="104" name="TextBox 103"/>
          <p:cNvSpPr txBox="1"/>
          <p:nvPr/>
        </p:nvSpPr>
        <p:spPr>
          <a:xfrm>
            <a:off x="6386805" y="3378155"/>
            <a:ext cx="497058" cy="369332"/>
          </a:xfrm>
          <a:prstGeom prst="rect">
            <a:avLst/>
          </a:prstGeom>
          <a:noFill/>
        </p:spPr>
        <p:txBody>
          <a:bodyPr wrap="square" rtlCol="0">
            <a:spAutoFit/>
          </a:bodyPr>
          <a:lstStyle/>
          <a:p>
            <a:r>
              <a:rPr lang="en-US" dirty="0" smtClean="0"/>
              <a:t>1</a:t>
            </a:r>
            <a:endParaRPr lang="en-US" dirty="0"/>
          </a:p>
        </p:txBody>
      </p:sp>
      <p:cxnSp>
        <p:nvCxnSpPr>
          <p:cNvPr id="110" name="Curved Connector 109"/>
          <p:cNvCxnSpPr/>
          <p:nvPr/>
        </p:nvCxnSpPr>
        <p:spPr>
          <a:xfrm rot="10800000" flipV="1">
            <a:off x="7113256" y="2917952"/>
            <a:ext cx="5856" cy="1215232"/>
          </a:xfrm>
          <a:prstGeom prst="curvedConnector3">
            <a:avLst>
              <a:gd name="adj1" fmla="val 4003689"/>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11" name="Curved Connector 110"/>
          <p:cNvCxnSpPr/>
          <p:nvPr/>
        </p:nvCxnSpPr>
        <p:spPr>
          <a:xfrm flipV="1">
            <a:off x="7833786" y="2917952"/>
            <a:ext cx="5856" cy="1215232"/>
          </a:xfrm>
          <a:prstGeom prst="curvedConnector3">
            <a:avLst>
              <a:gd name="adj1" fmla="val 4003689"/>
            </a:avLst>
          </a:prstGeom>
          <a:ln>
            <a:tailEnd type="arrow"/>
          </a:ln>
        </p:spPr>
        <p:style>
          <a:lnRef idx="2">
            <a:schemeClr val="accent6"/>
          </a:lnRef>
          <a:fillRef idx="0">
            <a:schemeClr val="accent6"/>
          </a:fillRef>
          <a:effectRef idx="1">
            <a:schemeClr val="accent6"/>
          </a:effectRef>
          <a:fontRef idx="minor">
            <a:schemeClr val="tx1"/>
          </a:fontRef>
        </p:style>
      </p:cxnSp>
      <p:sp>
        <p:nvSpPr>
          <p:cNvPr id="112" name="TextBox 111"/>
          <p:cNvSpPr txBox="1"/>
          <p:nvPr/>
        </p:nvSpPr>
        <p:spPr>
          <a:xfrm>
            <a:off x="6890719" y="3387838"/>
            <a:ext cx="497058" cy="369332"/>
          </a:xfrm>
          <a:prstGeom prst="rect">
            <a:avLst/>
          </a:prstGeom>
          <a:noFill/>
        </p:spPr>
        <p:txBody>
          <a:bodyPr wrap="square" rtlCol="0">
            <a:spAutoFit/>
          </a:bodyPr>
          <a:lstStyle/>
          <a:p>
            <a:r>
              <a:rPr lang="en-US" dirty="0"/>
              <a:t>5</a:t>
            </a:r>
          </a:p>
        </p:txBody>
      </p:sp>
      <p:sp>
        <p:nvSpPr>
          <p:cNvPr id="113" name="TextBox 112"/>
          <p:cNvSpPr txBox="1"/>
          <p:nvPr/>
        </p:nvSpPr>
        <p:spPr>
          <a:xfrm>
            <a:off x="7760405" y="3371812"/>
            <a:ext cx="497058" cy="369332"/>
          </a:xfrm>
          <a:prstGeom prst="rect">
            <a:avLst/>
          </a:prstGeom>
          <a:noFill/>
        </p:spPr>
        <p:txBody>
          <a:bodyPr wrap="square" rtlCol="0">
            <a:spAutoFit/>
          </a:bodyPr>
          <a:lstStyle/>
          <a:p>
            <a:r>
              <a:rPr lang="en-US" dirty="0" smtClean="0"/>
              <a:t>1</a:t>
            </a:r>
            <a:endParaRPr lang="en-US" dirty="0"/>
          </a:p>
        </p:txBody>
      </p:sp>
    </p:spTree>
    <p:extLst>
      <p:ext uri="{BB962C8B-B14F-4D97-AF65-F5344CB8AC3E}">
        <p14:creationId xmlns:p14="http://schemas.microsoft.com/office/powerpoint/2010/main" val="26644759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dissolve">
                                      <p:cBhvr>
                                        <p:cTn id="41" dur="500"/>
                                        <p:tgtEl>
                                          <p:spTgt spid="51"/>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dissolve">
                                      <p:cBhvr>
                                        <p:cTn id="44" dur="500"/>
                                        <p:tgtEl>
                                          <p:spTgt spid="52"/>
                                        </p:tgtEl>
                                      </p:cBhvr>
                                    </p:animEffect>
                                  </p:childTnLst>
                                </p:cTn>
                              </p:par>
                              <p:par>
                                <p:cTn id="45" presetID="9" presetClass="entr" presetSubtype="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dissolve">
                                      <p:cBhvr>
                                        <p:cTn id="47" dur="500"/>
                                        <p:tgtEl>
                                          <p:spTgt spid="53"/>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dissolve">
                                      <p:cBhvr>
                                        <p:cTn id="50" dur="500"/>
                                        <p:tgtEl>
                                          <p:spTgt spid="54"/>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dissolve">
                                      <p:cBhvr>
                                        <p:cTn id="53" dur="500"/>
                                        <p:tgtEl>
                                          <p:spTgt spid="55"/>
                                        </p:tgtEl>
                                      </p:cBhvr>
                                    </p:animEffect>
                                  </p:childTnLst>
                                </p:cTn>
                              </p:par>
                              <p:par>
                                <p:cTn id="54" presetID="9" presetClass="entr" presetSubtype="0" fill="hold" nodeType="with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dissolve">
                                      <p:cBhvr>
                                        <p:cTn id="56" dur="500"/>
                                        <p:tgtEl>
                                          <p:spTgt spid="56"/>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dissolve">
                                      <p:cBhvr>
                                        <p:cTn id="59" dur="500"/>
                                        <p:tgtEl>
                                          <p:spTgt spid="5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dissolve">
                                      <p:cBhvr>
                                        <p:cTn id="62" dur="500"/>
                                        <p:tgtEl>
                                          <p:spTgt spid="58"/>
                                        </p:tgtEl>
                                      </p:cBhvr>
                                    </p:animEffect>
                                  </p:childTnLst>
                                </p:cTn>
                              </p:par>
                              <p:par>
                                <p:cTn id="63" presetID="9" presetClass="entr" presetSubtype="0" fill="hold" nodeType="with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dissolve">
                                      <p:cBhvr>
                                        <p:cTn id="65" dur="500"/>
                                        <p:tgtEl>
                                          <p:spTgt spid="59"/>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dissolve">
                                      <p:cBhvr>
                                        <p:cTn id="68" dur="500"/>
                                        <p:tgtEl>
                                          <p:spTgt spid="60"/>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dissolve">
                                      <p:cBhvr>
                                        <p:cTn id="71" dur="500"/>
                                        <p:tgtEl>
                                          <p:spTgt spid="61"/>
                                        </p:tgtEl>
                                      </p:cBhvr>
                                    </p:animEffect>
                                  </p:childTnLst>
                                </p:cTn>
                              </p:par>
                              <p:par>
                                <p:cTn id="72" presetID="9" presetClass="entr" presetSubtype="0" fill="hold"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dissolve">
                                      <p:cBhvr>
                                        <p:cTn id="74" dur="500"/>
                                        <p:tgtEl>
                                          <p:spTgt spid="62"/>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dissolve">
                                      <p:cBhvr>
                                        <p:cTn id="77" dur="500"/>
                                        <p:tgtEl>
                                          <p:spTgt spid="63"/>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dissolve">
                                      <p:cBhvr>
                                        <p:cTn id="82" dur="500"/>
                                        <p:tgtEl>
                                          <p:spTgt spid="70"/>
                                        </p:tgtEl>
                                      </p:cBhvr>
                                    </p:animEffect>
                                  </p:childTnLst>
                                </p:cTn>
                              </p:par>
                              <p:par>
                                <p:cTn id="83" presetID="9" presetClass="entr" presetSubtype="0" fill="hold"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dissolve">
                                      <p:cBhvr>
                                        <p:cTn id="85" dur="500"/>
                                        <p:tgtEl>
                                          <p:spTgt spid="76"/>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dissolve">
                                      <p:cBhvr>
                                        <p:cTn id="88" dur="500"/>
                                        <p:tgtEl>
                                          <p:spTgt spid="77"/>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dissolve">
                                      <p:cBhvr>
                                        <p:cTn id="91" dur="500"/>
                                        <p:tgtEl>
                                          <p:spTgt spid="78"/>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nodeType="click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dissolve">
                                      <p:cBhvr>
                                        <p:cTn id="96" dur="500"/>
                                        <p:tgtEl>
                                          <p:spTgt spid="59"/>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95"/>
                                        </p:tgtEl>
                                        <p:attrNameLst>
                                          <p:attrName>style.visibility</p:attrName>
                                        </p:attrNameLst>
                                      </p:cBhvr>
                                      <p:to>
                                        <p:strVal val="visible"/>
                                      </p:to>
                                    </p:set>
                                    <p:animEffect transition="in" filter="dissolve">
                                      <p:cBhvr>
                                        <p:cTn id="99" dur="500"/>
                                        <p:tgtEl>
                                          <p:spTgt spid="95"/>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dissolve">
                                      <p:cBhvr>
                                        <p:cTn id="102" dur="500"/>
                                        <p:tgtEl>
                                          <p:spTgt spid="96"/>
                                        </p:tgtEl>
                                      </p:cBhvr>
                                    </p:animEffect>
                                  </p:childTnLst>
                                </p:cTn>
                              </p:par>
                              <p:par>
                                <p:cTn id="103" presetID="9" presetClass="entr" presetSubtype="0" fill="hold" nodeType="withEffect">
                                  <p:stCondLst>
                                    <p:cond delay="0"/>
                                  </p:stCondLst>
                                  <p:childTnLst>
                                    <p:set>
                                      <p:cBhvr>
                                        <p:cTn id="104" dur="1" fill="hold">
                                          <p:stCondLst>
                                            <p:cond delay="0"/>
                                          </p:stCondLst>
                                        </p:cTn>
                                        <p:tgtEl>
                                          <p:spTgt spid="97"/>
                                        </p:tgtEl>
                                        <p:attrNameLst>
                                          <p:attrName>style.visibility</p:attrName>
                                        </p:attrNameLst>
                                      </p:cBhvr>
                                      <p:to>
                                        <p:strVal val="visible"/>
                                      </p:to>
                                    </p:set>
                                    <p:animEffect transition="in" filter="dissolve">
                                      <p:cBhvr>
                                        <p:cTn id="105" dur="500"/>
                                        <p:tgtEl>
                                          <p:spTgt spid="97"/>
                                        </p:tgtEl>
                                      </p:cBhvr>
                                    </p:animEffect>
                                  </p:childTnLst>
                                </p:cTn>
                              </p:par>
                              <p:par>
                                <p:cTn id="106" presetID="9" presetClass="entr" presetSubtype="0" fill="hold" nodeType="withEffect">
                                  <p:stCondLst>
                                    <p:cond delay="0"/>
                                  </p:stCondLst>
                                  <p:childTnLst>
                                    <p:set>
                                      <p:cBhvr>
                                        <p:cTn id="107" dur="1" fill="hold">
                                          <p:stCondLst>
                                            <p:cond delay="0"/>
                                          </p:stCondLst>
                                        </p:cTn>
                                        <p:tgtEl>
                                          <p:spTgt spid="98"/>
                                        </p:tgtEl>
                                        <p:attrNameLst>
                                          <p:attrName>style.visibility</p:attrName>
                                        </p:attrNameLst>
                                      </p:cBhvr>
                                      <p:to>
                                        <p:strVal val="visible"/>
                                      </p:to>
                                    </p:set>
                                    <p:animEffect transition="in" filter="dissolve">
                                      <p:cBhvr>
                                        <p:cTn id="108" dur="500"/>
                                        <p:tgtEl>
                                          <p:spTgt spid="98"/>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99"/>
                                        </p:tgtEl>
                                        <p:attrNameLst>
                                          <p:attrName>style.visibility</p:attrName>
                                        </p:attrNameLst>
                                      </p:cBhvr>
                                      <p:to>
                                        <p:strVal val="visible"/>
                                      </p:to>
                                    </p:set>
                                    <p:animEffect transition="in" filter="dissolve">
                                      <p:cBhvr>
                                        <p:cTn id="111" dur="500"/>
                                        <p:tgtEl>
                                          <p:spTgt spid="99"/>
                                        </p:tgtEl>
                                      </p:cBhvr>
                                    </p:animEffect>
                                  </p:childTnLst>
                                </p:cTn>
                              </p:par>
                              <p:par>
                                <p:cTn id="112" presetID="9" presetClass="entr" presetSubtype="0" fill="hold" grpId="0" nodeType="withEffect">
                                  <p:stCondLst>
                                    <p:cond delay="0"/>
                                  </p:stCondLst>
                                  <p:childTnLst>
                                    <p:set>
                                      <p:cBhvr>
                                        <p:cTn id="113" dur="1" fill="hold">
                                          <p:stCondLst>
                                            <p:cond delay="0"/>
                                          </p:stCondLst>
                                        </p:cTn>
                                        <p:tgtEl>
                                          <p:spTgt spid="100"/>
                                        </p:tgtEl>
                                        <p:attrNameLst>
                                          <p:attrName>style.visibility</p:attrName>
                                        </p:attrNameLst>
                                      </p:cBhvr>
                                      <p:to>
                                        <p:strVal val="visible"/>
                                      </p:to>
                                    </p:set>
                                    <p:animEffect transition="in" filter="dissolve">
                                      <p:cBhvr>
                                        <p:cTn id="114" dur="500"/>
                                        <p:tgtEl>
                                          <p:spTgt spid="100"/>
                                        </p:tgtEl>
                                      </p:cBhvr>
                                    </p:animEffect>
                                  </p:childTnLst>
                                </p:cTn>
                              </p:par>
                              <p:par>
                                <p:cTn id="115" presetID="9" presetClass="entr" presetSubtype="0" fill="hold" nodeType="withEffect">
                                  <p:stCondLst>
                                    <p:cond delay="0"/>
                                  </p:stCondLst>
                                  <p:childTnLst>
                                    <p:set>
                                      <p:cBhvr>
                                        <p:cTn id="116" dur="1" fill="hold">
                                          <p:stCondLst>
                                            <p:cond delay="0"/>
                                          </p:stCondLst>
                                        </p:cTn>
                                        <p:tgtEl>
                                          <p:spTgt spid="101"/>
                                        </p:tgtEl>
                                        <p:attrNameLst>
                                          <p:attrName>style.visibility</p:attrName>
                                        </p:attrNameLst>
                                      </p:cBhvr>
                                      <p:to>
                                        <p:strVal val="visible"/>
                                      </p:to>
                                    </p:set>
                                    <p:animEffect transition="in" filter="dissolve">
                                      <p:cBhvr>
                                        <p:cTn id="117" dur="500"/>
                                        <p:tgtEl>
                                          <p:spTgt spid="101"/>
                                        </p:tgtEl>
                                      </p:cBhvr>
                                    </p:animEffect>
                                  </p:childTnLst>
                                </p:cTn>
                              </p:par>
                              <p:par>
                                <p:cTn id="118" presetID="9" presetClass="entr" presetSubtype="0" fill="hold" nodeType="withEffect">
                                  <p:stCondLst>
                                    <p:cond delay="0"/>
                                  </p:stCondLst>
                                  <p:childTnLst>
                                    <p:set>
                                      <p:cBhvr>
                                        <p:cTn id="119" dur="1" fill="hold">
                                          <p:stCondLst>
                                            <p:cond delay="0"/>
                                          </p:stCondLst>
                                        </p:cTn>
                                        <p:tgtEl>
                                          <p:spTgt spid="102"/>
                                        </p:tgtEl>
                                        <p:attrNameLst>
                                          <p:attrName>style.visibility</p:attrName>
                                        </p:attrNameLst>
                                      </p:cBhvr>
                                      <p:to>
                                        <p:strVal val="visible"/>
                                      </p:to>
                                    </p:set>
                                    <p:animEffect transition="in" filter="dissolve">
                                      <p:cBhvr>
                                        <p:cTn id="120" dur="500"/>
                                        <p:tgtEl>
                                          <p:spTgt spid="102"/>
                                        </p:tgtEl>
                                      </p:cBhvr>
                                    </p:animEffect>
                                  </p:childTnLst>
                                </p:cTn>
                              </p:par>
                              <p:par>
                                <p:cTn id="121" presetID="9" presetClass="entr" presetSubtype="0" fill="hold" grpId="0" nodeType="withEffect">
                                  <p:stCondLst>
                                    <p:cond delay="0"/>
                                  </p:stCondLst>
                                  <p:childTnLst>
                                    <p:set>
                                      <p:cBhvr>
                                        <p:cTn id="122" dur="1" fill="hold">
                                          <p:stCondLst>
                                            <p:cond delay="0"/>
                                          </p:stCondLst>
                                        </p:cTn>
                                        <p:tgtEl>
                                          <p:spTgt spid="103"/>
                                        </p:tgtEl>
                                        <p:attrNameLst>
                                          <p:attrName>style.visibility</p:attrName>
                                        </p:attrNameLst>
                                      </p:cBhvr>
                                      <p:to>
                                        <p:strVal val="visible"/>
                                      </p:to>
                                    </p:set>
                                    <p:animEffect transition="in" filter="dissolve">
                                      <p:cBhvr>
                                        <p:cTn id="123" dur="500"/>
                                        <p:tgtEl>
                                          <p:spTgt spid="103"/>
                                        </p:tgtEl>
                                      </p:cBhvr>
                                    </p:animEffect>
                                  </p:childTnLst>
                                </p:cTn>
                              </p:par>
                              <p:par>
                                <p:cTn id="124" presetID="9" presetClass="entr" presetSubtype="0" fill="hold" grpId="0" nodeType="withEffect">
                                  <p:stCondLst>
                                    <p:cond delay="0"/>
                                  </p:stCondLst>
                                  <p:childTnLst>
                                    <p:set>
                                      <p:cBhvr>
                                        <p:cTn id="125" dur="1" fill="hold">
                                          <p:stCondLst>
                                            <p:cond delay="0"/>
                                          </p:stCondLst>
                                        </p:cTn>
                                        <p:tgtEl>
                                          <p:spTgt spid="104"/>
                                        </p:tgtEl>
                                        <p:attrNameLst>
                                          <p:attrName>style.visibility</p:attrName>
                                        </p:attrNameLst>
                                      </p:cBhvr>
                                      <p:to>
                                        <p:strVal val="visible"/>
                                      </p:to>
                                    </p:set>
                                    <p:animEffect transition="in" filter="dissolve">
                                      <p:cBhvr>
                                        <p:cTn id="126" dur="500"/>
                                        <p:tgtEl>
                                          <p:spTgt spid="104"/>
                                        </p:tgtEl>
                                      </p:cBhvr>
                                    </p:animEffect>
                                  </p:childTnLst>
                                </p:cTn>
                              </p:par>
                              <p:par>
                                <p:cTn id="127" presetID="9" presetClass="entr" presetSubtype="0" fill="hold" nodeType="withEffect">
                                  <p:stCondLst>
                                    <p:cond delay="0"/>
                                  </p:stCondLst>
                                  <p:childTnLst>
                                    <p:set>
                                      <p:cBhvr>
                                        <p:cTn id="128" dur="1" fill="hold">
                                          <p:stCondLst>
                                            <p:cond delay="0"/>
                                          </p:stCondLst>
                                        </p:cTn>
                                        <p:tgtEl>
                                          <p:spTgt spid="110"/>
                                        </p:tgtEl>
                                        <p:attrNameLst>
                                          <p:attrName>style.visibility</p:attrName>
                                        </p:attrNameLst>
                                      </p:cBhvr>
                                      <p:to>
                                        <p:strVal val="visible"/>
                                      </p:to>
                                    </p:set>
                                    <p:animEffect transition="in" filter="dissolve">
                                      <p:cBhvr>
                                        <p:cTn id="129" dur="500"/>
                                        <p:tgtEl>
                                          <p:spTgt spid="110"/>
                                        </p:tgtEl>
                                      </p:cBhvr>
                                    </p:animEffect>
                                  </p:childTnLst>
                                </p:cTn>
                              </p:par>
                              <p:par>
                                <p:cTn id="130" presetID="9" presetClass="entr" presetSubtype="0" fill="hold" nodeType="withEffect">
                                  <p:stCondLst>
                                    <p:cond delay="0"/>
                                  </p:stCondLst>
                                  <p:childTnLst>
                                    <p:set>
                                      <p:cBhvr>
                                        <p:cTn id="131" dur="1" fill="hold">
                                          <p:stCondLst>
                                            <p:cond delay="0"/>
                                          </p:stCondLst>
                                        </p:cTn>
                                        <p:tgtEl>
                                          <p:spTgt spid="111"/>
                                        </p:tgtEl>
                                        <p:attrNameLst>
                                          <p:attrName>style.visibility</p:attrName>
                                        </p:attrNameLst>
                                      </p:cBhvr>
                                      <p:to>
                                        <p:strVal val="visible"/>
                                      </p:to>
                                    </p:set>
                                    <p:animEffect transition="in" filter="dissolve">
                                      <p:cBhvr>
                                        <p:cTn id="132" dur="500"/>
                                        <p:tgtEl>
                                          <p:spTgt spid="111"/>
                                        </p:tgtEl>
                                      </p:cBhvr>
                                    </p:animEffect>
                                  </p:childTnLst>
                                </p:cTn>
                              </p:par>
                              <p:par>
                                <p:cTn id="133" presetID="9" presetClass="entr" presetSubtype="0" fill="hold" grpId="0" nodeType="withEffect">
                                  <p:stCondLst>
                                    <p:cond delay="0"/>
                                  </p:stCondLst>
                                  <p:childTnLst>
                                    <p:set>
                                      <p:cBhvr>
                                        <p:cTn id="134" dur="1" fill="hold">
                                          <p:stCondLst>
                                            <p:cond delay="0"/>
                                          </p:stCondLst>
                                        </p:cTn>
                                        <p:tgtEl>
                                          <p:spTgt spid="112"/>
                                        </p:tgtEl>
                                        <p:attrNameLst>
                                          <p:attrName>style.visibility</p:attrName>
                                        </p:attrNameLst>
                                      </p:cBhvr>
                                      <p:to>
                                        <p:strVal val="visible"/>
                                      </p:to>
                                    </p:set>
                                    <p:animEffect transition="in" filter="dissolve">
                                      <p:cBhvr>
                                        <p:cTn id="135" dur="500"/>
                                        <p:tgtEl>
                                          <p:spTgt spid="112"/>
                                        </p:tgtEl>
                                      </p:cBhvr>
                                    </p:animEffect>
                                  </p:childTnLst>
                                </p:cTn>
                              </p:par>
                              <p:par>
                                <p:cTn id="136" presetID="9" presetClass="entr" presetSubtype="0" fill="hold" grpId="0" nodeType="withEffect">
                                  <p:stCondLst>
                                    <p:cond delay="0"/>
                                  </p:stCondLst>
                                  <p:childTnLst>
                                    <p:set>
                                      <p:cBhvr>
                                        <p:cTn id="137" dur="1" fill="hold">
                                          <p:stCondLst>
                                            <p:cond delay="0"/>
                                          </p:stCondLst>
                                        </p:cTn>
                                        <p:tgtEl>
                                          <p:spTgt spid="113"/>
                                        </p:tgtEl>
                                        <p:attrNameLst>
                                          <p:attrName>style.visibility</p:attrName>
                                        </p:attrNameLst>
                                      </p:cBhvr>
                                      <p:to>
                                        <p:strVal val="visible"/>
                                      </p:to>
                                    </p:set>
                                    <p:animEffect transition="in" filter="dissolve">
                                      <p:cBhvr>
                                        <p:cTn id="138" dur="500"/>
                                        <p:tgtEl>
                                          <p:spTgt spid="113"/>
                                        </p:tgtEl>
                                      </p:cBhvr>
                                    </p:animEffect>
                                  </p:childTnLst>
                                </p:cTn>
                              </p:par>
                              <p:par>
                                <p:cTn id="139" presetID="9" presetClass="entr" presetSubtype="0" fill="hold" nodeType="withEffect">
                                  <p:stCondLst>
                                    <p:cond delay="0"/>
                                  </p:stCondLst>
                                  <p:childTnLst>
                                    <p:set>
                                      <p:cBhvr>
                                        <p:cTn id="140" dur="1" fill="hold">
                                          <p:stCondLst>
                                            <p:cond delay="0"/>
                                          </p:stCondLst>
                                        </p:cTn>
                                        <p:tgtEl>
                                          <p:spTgt spid="93"/>
                                        </p:tgtEl>
                                        <p:attrNameLst>
                                          <p:attrName>style.visibility</p:attrName>
                                        </p:attrNameLst>
                                      </p:cBhvr>
                                      <p:to>
                                        <p:strVal val="visible"/>
                                      </p:to>
                                    </p:set>
                                    <p:animEffect transition="in" filter="dissolve">
                                      <p:cBhvr>
                                        <p:cTn id="141" dur="500"/>
                                        <p:tgtEl>
                                          <p:spTgt spid="93"/>
                                        </p:tgtEl>
                                      </p:cBhvr>
                                    </p:animEffect>
                                  </p:childTnLst>
                                </p:cTn>
                              </p:par>
                              <p:par>
                                <p:cTn id="142" presetID="9" presetClass="entr" presetSubtype="0" fill="hold" nodeType="withEffect">
                                  <p:stCondLst>
                                    <p:cond delay="0"/>
                                  </p:stCondLst>
                                  <p:childTnLst>
                                    <p:set>
                                      <p:cBhvr>
                                        <p:cTn id="143" dur="1" fill="hold">
                                          <p:stCondLst>
                                            <p:cond delay="0"/>
                                          </p:stCondLst>
                                        </p:cTn>
                                        <p:tgtEl>
                                          <p:spTgt spid="94"/>
                                        </p:tgtEl>
                                        <p:attrNameLst>
                                          <p:attrName>style.visibility</p:attrName>
                                        </p:attrNameLst>
                                      </p:cBhvr>
                                      <p:to>
                                        <p:strVal val="visible"/>
                                      </p:to>
                                    </p:set>
                                    <p:animEffect transition="in" filter="dissolve">
                                      <p:cBhvr>
                                        <p:cTn id="14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7" grpId="0" animBg="1"/>
      <p:bldP spid="18" grpId="0" animBg="1"/>
      <p:bldP spid="24" grpId="0" animBg="1"/>
      <p:bldP spid="25" grpId="0" animBg="1"/>
      <p:bldP spid="31" grpId="0" animBg="1"/>
      <p:bldP spid="32" grpId="0" animBg="1"/>
      <p:bldP spid="51" grpId="0" animBg="1"/>
      <p:bldP spid="52" grpId="0" animBg="1"/>
      <p:bldP spid="54" grpId="0"/>
      <p:bldP spid="55" grpId="0" animBg="1"/>
      <p:bldP spid="57" grpId="0"/>
      <p:bldP spid="58" grpId="0" animBg="1"/>
      <p:bldP spid="60" grpId="0"/>
      <p:bldP spid="61" grpId="0" animBg="1"/>
      <p:bldP spid="63" grpId="0"/>
      <p:bldP spid="77" grpId="0"/>
      <p:bldP spid="78" grpId="0"/>
      <p:bldP spid="79" grpId="0" animBg="1"/>
      <p:bldP spid="95" grpId="0"/>
      <p:bldP spid="96" grpId="0"/>
      <p:bldP spid="99" grpId="0"/>
      <p:bldP spid="100" grpId="0"/>
      <p:bldP spid="103" grpId="0"/>
      <p:bldP spid="104" grpId="0"/>
      <p:bldP spid="112" grpId="0"/>
      <p:bldP spid="1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Time Dependent Graph</a:t>
            </a:r>
            <a:endParaRPr lang="en-US" dirty="0"/>
          </a:p>
        </p:txBody>
      </p:sp>
      <p:sp>
        <p:nvSpPr>
          <p:cNvPr id="6" name="Oval 5"/>
          <p:cNvSpPr/>
          <p:nvPr/>
        </p:nvSpPr>
        <p:spPr>
          <a:xfrm>
            <a:off x="997811" y="3089383"/>
            <a:ext cx="1359175" cy="13359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a:t>
            </a:r>
            <a:endParaRPr lang="en-US" sz="1600" dirty="0">
              <a:solidFill>
                <a:srgbClr val="000000"/>
              </a:solidFill>
            </a:endParaRPr>
          </a:p>
        </p:txBody>
      </p:sp>
      <p:sp>
        <p:nvSpPr>
          <p:cNvPr id="7" name="Oval 6"/>
          <p:cNvSpPr/>
          <p:nvPr/>
        </p:nvSpPr>
        <p:spPr>
          <a:xfrm>
            <a:off x="3934625" y="3089383"/>
            <a:ext cx="1359175" cy="13359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p>
        </p:txBody>
      </p:sp>
      <p:cxnSp>
        <p:nvCxnSpPr>
          <p:cNvPr id="12" name="Curved Connector 11"/>
          <p:cNvCxnSpPr>
            <a:stCxn id="6" idx="0"/>
            <a:endCxn id="7" idx="0"/>
          </p:cNvCxnSpPr>
          <p:nvPr/>
        </p:nvCxnSpPr>
        <p:spPr>
          <a:xfrm rot="5400000" flipH="1" flipV="1">
            <a:off x="3145806" y="1620976"/>
            <a:ext cx="12700" cy="2936814"/>
          </a:xfrm>
          <a:prstGeom prst="curvedConnector3">
            <a:avLst>
              <a:gd name="adj1" fmla="val 9491969"/>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540170" y="1526374"/>
            <a:ext cx="1136061" cy="369332"/>
          </a:xfrm>
          <a:prstGeom prst="rect">
            <a:avLst/>
          </a:prstGeom>
          <a:noFill/>
        </p:spPr>
        <p:txBody>
          <a:bodyPr wrap="none" rtlCol="0">
            <a:spAutoFit/>
          </a:bodyPr>
          <a:lstStyle/>
          <a:p>
            <a:r>
              <a:rPr lang="en-US" dirty="0" smtClean="0"/>
              <a:t>T1 (08:00)</a:t>
            </a:r>
            <a:endParaRPr lang="en-US" dirty="0"/>
          </a:p>
        </p:txBody>
      </p:sp>
      <p:cxnSp>
        <p:nvCxnSpPr>
          <p:cNvPr id="17" name="Curved Connector 16"/>
          <p:cNvCxnSpPr>
            <a:stCxn id="6" idx="0"/>
            <a:endCxn id="7" idx="0"/>
          </p:cNvCxnSpPr>
          <p:nvPr/>
        </p:nvCxnSpPr>
        <p:spPr>
          <a:xfrm rot="5400000" flipH="1" flipV="1">
            <a:off x="3145806" y="1620976"/>
            <a:ext cx="12700" cy="2936814"/>
          </a:xfrm>
          <a:prstGeom prst="curvedConnector3">
            <a:avLst>
              <a:gd name="adj1" fmla="val 6703630"/>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570450" y="1922994"/>
            <a:ext cx="1136061" cy="369332"/>
          </a:xfrm>
          <a:prstGeom prst="rect">
            <a:avLst/>
          </a:prstGeom>
          <a:noFill/>
        </p:spPr>
        <p:txBody>
          <a:bodyPr wrap="none" rtlCol="0">
            <a:spAutoFit/>
          </a:bodyPr>
          <a:lstStyle/>
          <a:p>
            <a:r>
              <a:rPr lang="en-US" dirty="0" smtClean="0"/>
              <a:t>T2 (08:12)</a:t>
            </a:r>
            <a:endParaRPr lang="en-US" dirty="0"/>
          </a:p>
        </p:txBody>
      </p:sp>
      <p:sp>
        <p:nvSpPr>
          <p:cNvPr id="22" name="TextBox 21"/>
          <p:cNvSpPr txBox="1"/>
          <p:nvPr/>
        </p:nvSpPr>
        <p:spPr>
          <a:xfrm>
            <a:off x="2570450" y="2240480"/>
            <a:ext cx="1136061" cy="369332"/>
          </a:xfrm>
          <a:prstGeom prst="rect">
            <a:avLst/>
          </a:prstGeom>
          <a:noFill/>
        </p:spPr>
        <p:txBody>
          <a:bodyPr wrap="none" rtlCol="0">
            <a:spAutoFit/>
          </a:bodyPr>
          <a:lstStyle/>
          <a:p>
            <a:r>
              <a:rPr lang="en-US" dirty="0" smtClean="0"/>
              <a:t>T3 (08:24)</a:t>
            </a:r>
            <a:endParaRPr lang="en-US" dirty="0"/>
          </a:p>
        </p:txBody>
      </p:sp>
      <p:cxnSp>
        <p:nvCxnSpPr>
          <p:cNvPr id="23" name="Curved Connector 22"/>
          <p:cNvCxnSpPr>
            <a:stCxn id="6" idx="0"/>
            <a:endCxn id="7" idx="0"/>
          </p:cNvCxnSpPr>
          <p:nvPr/>
        </p:nvCxnSpPr>
        <p:spPr>
          <a:xfrm rot="5400000" flipH="1" flipV="1">
            <a:off x="3145806" y="1620976"/>
            <a:ext cx="12700" cy="2936814"/>
          </a:xfrm>
          <a:prstGeom prst="curvedConnector3">
            <a:avLst>
              <a:gd name="adj1" fmla="val 39152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Curved Connector 26"/>
          <p:cNvCxnSpPr>
            <a:stCxn id="6" idx="0"/>
            <a:endCxn id="7" idx="0"/>
          </p:cNvCxnSpPr>
          <p:nvPr/>
        </p:nvCxnSpPr>
        <p:spPr>
          <a:xfrm rot="5400000" flipH="1" flipV="1">
            <a:off x="3145806" y="1620976"/>
            <a:ext cx="12700" cy="2936814"/>
          </a:xfrm>
          <a:prstGeom prst="curved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64094" y="2527201"/>
            <a:ext cx="1136061" cy="369332"/>
          </a:xfrm>
          <a:prstGeom prst="rect">
            <a:avLst/>
          </a:prstGeom>
          <a:noFill/>
        </p:spPr>
        <p:txBody>
          <a:bodyPr wrap="none" rtlCol="0">
            <a:spAutoFit/>
          </a:bodyPr>
          <a:lstStyle/>
          <a:p>
            <a:r>
              <a:rPr lang="en-US" dirty="0" smtClean="0"/>
              <a:t>T4 (08:36)</a:t>
            </a:r>
            <a:endParaRPr lang="en-US" dirty="0"/>
          </a:p>
        </p:txBody>
      </p:sp>
      <p:sp>
        <p:nvSpPr>
          <p:cNvPr id="31" name="TextBox 30"/>
          <p:cNvSpPr txBox="1"/>
          <p:nvPr/>
        </p:nvSpPr>
        <p:spPr>
          <a:xfrm>
            <a:off x="2564094" y="2844687"/>
            <a:ext cx="1136061" cy="369332"/>
          </a:xfrm>
          <a:prstGeom prst="rect">
            <a:avLst/>
          </a:prstGeom>
          <a:noFill/>
        </p:spPr>
        <p:txBody>
          <a:bodyPr wrap="none" rtlCol="0">
            <a:spAutoFit/>
          </a:bodyPr>
          <a:lstStyle/>
          <a:p>
            <a:r>
              <a:rPr lang="en-US" dirty="0" smtClean="0"/>
              <a:t>T5 (08:48)</a:t>
            </a:r>
            <a:endParaRPr lang="en-US" dirty="0"/>
          </a:p>
        </p:txBody>
      </p:sp>
      <p:cxnSp>
        <p:nvCxnSpPr>
          <p:cNvPr id="32" name="Curved Connector 31"/>
          <p:cNvCxnSpPr>
            <a:stCxn id="6" idx="6"/>
            <a:endCxn id="7" idx="2"/>
          </p:cNvCxnSpPr>
          <p:nvPr/>
        </p:nvCxnSpPr>
        <p:spPr>
          <a:xfrm>
            <a:off x="2356986" y="3757376"/>
            <a:ext cx="1577639" cy="12700"/>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Curved Connector 35"/>
          <p:cNvCxnSpPr>
            <a:stCxn id="6" idx="0"/>
            <a:endCxn id="7" idx="0"/>
          </p:cNvCxnSpPr>
          <p:nvPr/>
        </p:nvCxnSpPr>
        <p:spPr>
          <a:xfrm rot="5400000" flipH="1" flipV="1">
            <a:off x="3145806" y="1620976"/>
            <a:ext cx="12700" cy="2936814"/>
          </a:xfrm>
          <a:prstGeom prst="curvedConnector3">
            <a:avLst>
              <a:gd name="adj1" fmla="val -79603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Curved Connector 39"/>
          <p:cNvCxnSpPr>
            <a:stCxn id="6" idx="0"/>
            <a:endCxn id="7" idx="0"/>
          </p:cNvCxnSpPr>
          <p:nvPr/>
        </p:nvCxnSpPr>
        <p:spPr>
          <a:xfrm rot="5400000" flipH="1" flipV="1">
            <a:off x="3145806" y="1620976"/>
            <a:ext cx="12700" cy="2936814"/>
          </a:xfrm>
          <a:prstGeom prst="curvedConnector3">
            <a:avLst>
              <a:gd name="adj1" fmla="val -2719031"/>
            </a:avLst>
          </a:prstGeom>
          <a:ln>
            <a:tailEnd type="arrow"/>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2569950" y="3119197"/>
            <a:ext cx="1136061" cy="369332"/>
          </a:xfrm>
          <a:prstGeom prst="rect">
            <a:avLst/>
          </a:prstGeom>
          <a:noFill/>
        </p:spPr>
        <p:txBody>
          <a:bodyPr wrap="none" rtlCol="0">
            <a:spAutoFit/>
          </a:bodyPr>
          <a:lstStyle/>
          <a:p>
            <a:r>
              <a:rPr lang="en-US" dirty="0" smtClean="0"/>
              <a:t>T6 (09:00)</a:t>
            </a:r>
            <a:endParaRPr lang="en-US" dirty="0"/>
          </a:p>
        </p:txBody>
      </p:sp>
      <p:sp>
        <p:nvSpPr>
          <p:cNvPr id="47" name="TextBox 46"/>
          <p:cNvSpPr txBox="1"/>
          <p:nvPr/>
        </p:nvSpPr>
        <p:spPr>
          <a:xfrm>
            <a:off x="2575806" y="3405918"/>
            <a:ext cx="1136061" cy="369332"/>
          </a:xfrm>
          <a:prstGeom prst="rect">
            <a:avLst/>
          </a:prstGeom>
          <a:noFill/>
        </p:spPr>
        <p:txBody>
          <a:bodyPr wrap="none" rtlCol="0">
            <a:spAutoFit/>
          </a:bodyPr>
          <a:lstStyle/>
          <a:p>
            <a:r>
              <a:rPr lang="en-US" dirty="0" smtClean="0"/>
              <a:t>T7 (09:12)</a:t>
            </a:r>
            <a:endParaRPr lang="en-US" dirty="0"/>
          </a:p>
        </p:txBody>
      </p:sp>
      <p:cxnSp>
        <p:nvCxnSpPr>
          <p:cNvPr id="48" name="Curved Connector 47"/>
          <p:cNvCxnSpPr>
            <a:stCxn id="6" idx="4"/>
            <a:endCxn id="7" idx="4"/>
          </p:cNvCxnSpPr>
          <p:nvPr/>
        </p:nvCxnSpPr>
        <p:spPr>
          <a:xfrm rot="16200000" flipH="1">
            <a:off x="3145806" y="2956962"/>
            <a:ext cx="12700" cy="2936814"/>
          </a:xfrm>
          <a:prstGeom prst="curvedConnector3">
            <a:avLst>
              <a:gd name="adj1" fmla="val 660748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2" name="Curved Connector 51"/>
          <p:cNvCxnSpPr>
            <a:stCxn id="6" idx="4"/>
            <a:endCxn id="7" idx="4"/>
          </p:cNvCxnSpPr>
          <p:nvPr/>
        </p:nvCxnSpPr>
        <p:spPr>
          <a:xfrm rot="16200000" flipH="1">
            <a:off x="3145806" y="2956962"/>
            <a:ext cx="12700" cy="2936814"/>
          </a:xfrm>
          <a:prstGeom prst="curvedConnector3">
            <a:avLst>
              <a:gd name="adj1" fmla="val 39152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6" name="Curved Connector 55"/>
          <p:cNvCxnSpPr>
            <a:stCxn id="6" idx="4"/>
            <a:endCxn id="7" idx="4"/>
          </p:cNvCxnSpPr>
          <p:nvPr/>
        </p:nvCxnSpPr>
        <p:spPr>
          <a:xfrm rot="16200000" flipH="1">
            <a:off x="3145806" y="2956962"/>
            <a:ext cx="12700" cy="2936814"/>
          </a:xfrm>
          <a:prstGeom prst="curved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9" name="Curved Connector 58"/>
          <p:cNvCxnSpPr/>
          <p:nvPr/>
        </p:nvCxnSpPr>
        <p:spPr>
          <a:xfrm rot="16200000" flipH="1">
            <a:off x="3145806" y="2992234"/>
            <a:ext cx="12700" cy="2936814"/>
          </a:xfrm>
          <a:prstGeom prst="curvedConnector3">
            <a:avLst>
              <a:gd name="adj1" fmla="val -5075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1" name="Curved Connector 60"/>
          <p:cNvCxnSpPr>
            <a:stCxn id="6" idx="4"/>
            <a:endCxn id="7" idx="4"/>
          </p:cNvCxnSpPr>
          <p:nvPr/>
        </p:nvCxnSpPr>
        <p:spPr>
          <a:xfrm rot="16200000" flipH="1">
            <a:off x="3145806" y="2956962"/>
            <a:ext cx="12700" cy="2936814"/>
          </a:xfrm>
          <a:prstGeom prst="curvedConnector3">
            <a:avLst>
              <a:gd name="adj1" fmla="val -271903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581662" y="3729272"/>
            <a:ext cx="1136061" cy="369332"/>
          </a:xfrm>
          <a:prstGeom prst="rect">
            <a:avLst/>
          </a:prstGeom>
          <a:noFill/>
        </p:spPr>
        <p:txBody>
          <a:bodyPr wrap="none" rtlCol="0">
            <a:spAutoFit/>
          </a:bodyPr>
          <a:lstStyle/>
          <a:p>
            <a:r>
              <a:rPr lang="en-US" dirty="0" smtClean="0"/>
              <a:t>T8 (09:24)</a:t>
            </a:r>
            <a:endParaRPr lang="en-US" dirty="0"/>
          </a:p>
        </p:txBody>
      </p:sp>
      <p:sp>
        <p:nvSpPr>
          <p:cNvPr id="67" name="TextBox 66"/>
          <p:cNvSpPr txBox="1"/>
          <p:nvPr/>
        </p:nvSpPr>
        <p:spPr>
          <a:xfrm>
            <a:off x="2581662" y="4058969"/>
            <a:ext cx="1136061" cy="369332"/>
          </a:xfrm>
          <a:prstGeom prst="rect">
            <a:avLst/>
          </a:prstGeom>
          <a:noFill/>
        </p:spPr>
        <p:txBody>
          <a:bodyPr wrap="none" rtlCol="0">
            <a:spAutoFit/>
          </a:bodyPr>
          <a:lstStyle/>
          <a:p>
            <a:r>
              <a:rPr lang="en-US" dirty="0" smtClean="0"/>
              <a:t>T9 (09:36)</a:t>
            </a:r>
            <a:endParaRPr lang="en-US" dirty="0"/>
          </a:p>
        </p:txBody>
      </p:sp>
      <p:sp>
        <p:nvSpPr>
          <p:cNvPr id="68" name="TextBox 67"/>
          <p:cNvSpPr txBox="1"/>
          <p:nvPr/>
        </p:nvSpPr>
        <p:spPr>
          <a:xfrm>
            <a:off x="2575306" y="4309057"/>
            <a:ext cx="1253055" cy="369332"/>
          </a:xfrm>
          <a:prstGeom prst="rect">
            <a:avLst/>
          </a:prstGeom>
          <a:noFill/>
        </p:spPr>
        <p:txBody>
          <a:bodyPr wrap="none" rtlCol="0">
            <a:spAutoFit/>
          </a:bodyPr>
          <a:lstStyle/>
          <a:p>
            <a:r>
              <a:rPr lang="en-US" dirty="0" smtClean="0"/>
              <a:t>T10 (09:48)</a:t>
            </a:r>
            <a:endParaRPr lang="en-US" dirty="0"/>
          </a:p>
        </p:txBody>
      </p:sp>
      <p:sp>
        <p:nvSpPr>
          <p:cNvPr id="69" name="TextBox 68"/>
          <p:cNvSpPr txBox="1"/>
          <p:nvPr/>
        </p:nvSpPr>
        <p:spPr>
          <a:xfrm>
            <a:off x="2582392" y="4557857"/>
            <a:ext cx="1253055" cy="369332"/>
          </a:xfrm>
          <a:prstGeom prst="rect">
            <a:avLst/>
          </a:prstGeom>
          <a:noFill/>
        </p:spPr>
        <p:txBody>
          <a:bodyPr wrap="none" rtlCol="0">
            <a:spAutoFit/>
          </a:bodyPr>
          <a:lstStyle/>
          <a:p>
            <a:r>
              <a:rPr lang="en-US" dirty="0" smtClean="0"/>
              <a:t>T11 (10:00)</a:t>
            </a:r>
            <a:endParaRPr lang="en-US" dirty="0"/>
          </a:p>
        </p:txBody>
      </p:sp>
      <p:sp>
        <p:nvSpPr>
          <p:cNvPr id="70" name="TextBox 69"/>
          <p:cNvSpPr txBox="1"/>
          <p:nvPr/>
        </p:nvSpPr>
        <p:spPr>
          <a:xfrm>
            <a:off x="2599730" y="4834130"/>
            <a:ext cx="1253055" cy="369332"/>
          </a:xfrm>
          <a:prstGeom prst="rect">
            <a:avLst/>
          </a:prstGeom>
          <a:noFill/>
        </p:spPr>
        <p:txBody>
          <a:bodyPr wrap="none" rtlCol="0">
            <a:spAutoFit/>
          </a:bodyPr>
          <a:lstStyle/>
          <a:p>
            <a:r>
              <a:rPr lang="en-US" dirty="0" smtClean="0"/>
              <a:t>T12 (10:12)</a:t>
            </a:r>
            <a:endParaRPr lang="en-US" dirty="0"/>
          </a:p>
        </p:txBody>
      </p:sp>
      <p:sp>
        <p:nvSpPr>
          <p:cNvPr id="71" name="TextBox 70"/>
          <p:cNvSpPr txBox="1"/>
          <p:nvPr/>
        </p:nvSpPr>
        <p:spPr>
          <a:xfrm>
            <a:off x="2051675" y="5482737"/>
            <a:ext cx="2416046" cy="369332"/>
          </a:xfrm>
          <a:prstGeom prst="rect">
            <a:avLst/>
          </a:prstGeom>
          <a:noFill/>
        </p:spPr>
        <p:txBody>
          <a:bodyPr wrap="none" rtlCol="0">
            <a:spAutoFit/>
          </a:bodyPr>
          <a:lstStyle/>
          <a:p>
            <a:r>
              <a:rPr lang="en-US" dirty="0" smtClean="0"/>
              <a:t>Up to 900 Relationships</a:t>
            </a:r>
            <a:endParaRPr lang="en-US" dirty="0"/>
          </a:p>
        </p:txBody>
      </p:sp>
      <p:sp>
        <p:nvSpPr>
          <p:cNvPr id="72" name="Oval 71"/>
          <p:cNvSpPr/>
          <p:nvPr/>
        </p:nvSpPr>
        <p:spPr>
          <a:xfrm>
            <a:off x="6932421" y="3083040"/>
            <a:ext cx="1359175" cy="13359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a:t>
            </a:r>
            <a:endParaRPr lang="en-US" sz="1600" dirty="0">
              <a:solidFill>
                <a:srgbClr val="000000"/>
              </a:solidFill>
            </a:endParaRPr>
          </a:p>
        </p:txBody>
      </p:sp>
      <p:cxnSp>
        <p:nvCxnSpPr>
          <p:cNvPr id="73" name="Curved Connector 72"/>
          <p:cNvCxnSpPr>
            <a:endCxn id="72" idx="0"/>
          </p:cNvCxnSpPr>
          <p:nvPr/>
        </p:nvCxnSpPr>
        <p:spPr>
          <a:xfrm rot="5400000" flipH="1" flipV="1">
            <a:off x="6143602" y="1614633"/>
            <a:ext cx="12700" cy="2936814"/>
          </a:xfrm>
          <a:prstGeom prst="curvedConnector3">
            <a:avLst>
              <a:gd name="adj1" fmla="val 9491969"/>
            </a:avLst>
          </a:prstGeom>
          <a:ln>
            <a:tailEnd type="arrow"/>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5537966" y="1520031"/>
            <a:ext cx="1136061" cy="369332"/>
          </a:xfrm>
          <a:prstGeom prst="rect">
            <a:avLst/>
          </a:prstGeom>
          <a:noFill/>
        </p:spPr>
        <p:txBody>
          <a:bodyPr wrap="none" rtlCol="0">
            <a:spAutoFit/>
          </a:bodyPr>
          <a:lstStyle/>
          <a:p>
            <a:r>
              <a:rPr lang="en-US" dirty="0" smtClean="0"/>
              <a:t>T1 (08:05)</a:t>
            </a:r>
            <a:endParaRPr lang="en-US" dirty="0"/>
          </a:p>
        </p:txBody>
      </p:sp>
      <p:cxnSp>
        <p:nvCxnSpPr>
          <p:cNvPr id="75" name="Curved Connector 74"/>
          <p:cNvCxnSpPr>
            <a:endCxn id="72" idx="0"/>
          </p:cNvCxnSpPr>
          <p:nvPr/>
        </p:nvCxnSpPr>
        <p:spPr>
          <a:xfrm rot="5400000" flipH="1" flipV="1">
            <a:off x="6143602" y="1614633"/>
            <a:ext cx="12700" cy="2936814"/>
          </a:xfrm>
          <a:prstGeom prst="curvedConnector3">
            <a:avLst>
              <a:gd name="adj1" fmla="val 6703630"/>
            </a:avLst>
          </a:prstGeom>
          <a:ln>
            <a:tailEnd type="arrow"/>
          </a:ln>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5568246" y="1916651"/>
            <a:ext cx="1136061" cy="369332"/>
          </a:xfrm>
          <a:prstGeom prst="rect">
            <a:avLst/>
          </a:prstGeom>
          <a:noFill/>
        </p:spPr>
        <p:txBody>
          <a:bodyPr wrap="none" rtlCol="0">
            <a:spAutoFit/>
          </a:bodyPr>
          <a:lstStyle/>
          <a:p>
            <a:r>
              <a:rPr lang="en-US" dirty="0" smtClean="0"/>
              <a:t>T2 (08:17)</a:t>
            </a:r>
            <a:endParaRPr lang="en-US" dirty="0"/>
          </a:p>
        </p:txBody>
      </p:sp>
      <p:sp>
        <p:nvSpPr>
          <p:cNvPr id="77" name="TextBox 76"/>
          <p:cNvSpPr txBox="1"/>
          <p:nvPr/>
        </p:nvSpPr>
        <p:spPr>
          <a:xfrm>
            <a:off x="5568246" y="2234137"/>
            <a:ext cx="1136061" cy="369332"/>
          </a:xfrm>
          <a:prstGeom prst="rect">
            <a:avLst/>
          </a:prstGeom>
          <a:noFill/>
        </p:spPr>
        <p:txBody>
          <a:bodyPr wrap="none" rtlCol="0">
            <a:spAutoFit/>
          </a:bodyPr>
          <a:lstStyle/>
          <a:p>
            <a:r>
              <a:rPr lang="en-US" dirty="0" smtClean="0"/>
              <a:t>T3 (08:29)</a:t>
            </a:r>
            <a:endParaRPr lang="en-US" dirty="0"/>
          </a:p>
        </p:txBody>
      </p:sp>
      <p:cxnSp>
        <p:nvCxnSpPr>
          <p:cNvPr id="78" name="Curved Connector 77"/>
          <p:cNvCxnSpPr>
            <a:endCxn id="72" idx="0"/>
          </p:cNvCxnSpPr>
          <p:nvPr/>
        </p:nvCxnSpPr>
        <p:spPr>
          <a:xfrm rot="5400000" flipH="1" flipV="1">
            <a:off x="6143602" y="1614633"/>
            <a:ext cx="12700" cy="2936814"/>
          </a:xfrm>
          <a:prstGeom prst="curvedConnector3">
            <a:avLst>
              <a:gd name="adj1" fmla="val 39152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Curved Connector 78"/>
          <p:cNvCxnSpPr>
            <a:endCxn id="72" idx="0"/>
          </p:cNvCxnSpPr>
          <p:nvPr/>
        </p:nvCxnSpPr>
        <p:spPr>
          <a:xfrm rot="5400000" flipH="1" flipV="1">
            <a:off x="6143602" y="1614633"/>
            <a:ext cx="12700" cy="2936814"/>
          </a:xfrm>
          <a:prstGeom prst="curved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5561890" y="2520858"/>
            <a:ext cx="1136061" cy="369332"/>
          </a:xfrm>
          <a:prstGeom prst="rect">
            <a:avLst/>
          </a:prstGeom>
          <a:noFill/>
        </p:spPr>
        <p:txBody>
          <a:bodyPr wrap="none" rtlCol="0">
            <a:spAutoFit/>
          </a:bodyPr>
          <a:lstStyle/>
          <a:p>
            <a:r>
              <a:rPr lang="en-US" dirty="0" smtClean="0"/>
              <a:t>T4 (08:41)</a:t>
            </a:r>
            <a:endParaRPr lang="en-US" dirty="0"/>
          </a:p>
        </p:txBody>
      </p:sp>
      <p:sp>
        <p:nvSpPr>
          <p:cNvPr id="81" name="TextBox 80"/>
          <p:cNvSpPr txBox="1"/>
          <p:nvPr/>
        </p:nvSpPr>
        <p:spPr>
          <a:xfrm>
            <a:off x="5561890" y="2838344"/>
            <a:ext cx="1136061" cy="369332"/>
          </a:xfrm>
          <a:prstGeom prst="rect">
            <a:avLst/>
          </a:prstGeom>
          <a:noFill/>
        </p:spPr>
        <p:txBody>
          <a:bodyPr wrap="none" rtlCol="0">
            <a:spAutoFit/>
          </a:bodyPr>
          <a:lstStyle/>
          <a:p>
            <a:r>
              <a:rPr lang="en-US" dirty="0" smtClean="0"/>
              <a:t>T5 (08:53)</a:t>
            </a:r>
            <a:endParaRPr lang="en-US" dirty="0"/>
          </a:p>
        </p:txBody>
      </p:sp>
      <p:cxnSp>
        <p:nvCxnSpPr>
          <p:cNvPr id="82" name="Curved Connector 81"/>
          <p:cNvCxnSpPr>
            <a:endCxn id="72" idx="2"/>
          </p:cNvCxnSpPr>
          <p:nvPr/>
        </p:nvCxnSpPr>
        <p:spPr>
          <a:xfrm>
            <a:off x="5354782" y="3751033"/>
            <a:ext cx="1577639" cy="12700"/>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3" name="Curved Connector 82"/>
          <p:cNvCxnSpPr>
            <a:endCxn id="72" idx="0"/>
          </p:cNvCxnSpPr>
          <p:nvPr/>
        </p:nvCxnSpPr>
        <p:spPr>
          <a:xfrm rot="5400000" flipH="1" flipV="1">
            <a:off x="6143602" y="1614633"/>
            <a:ext cx="12700" cy="2936814"/>
          </a:xfrm>
          <a:prstGeom prst="curvedConnector3">
            <a:avLst>
              <a:gd name="adj1" fmla="val -79603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4" name="Curved Connector 83"/>
          <p:cNvCxnSpPr>
            <a:endCxn id="72" idx="0"/>
          </p:cNvCxnSpPr>
          <p:nvPr/>
        </p:nvCxnSpPr>
        <p:spPr>
          <a:xfrm rot="5400000" flipH="1" flipV="1">
            <a:off x="6143602" y="1614633"/>
            <a:ext cx="12700" cy="2936814"/>
          </a:xfrm>
          <a:prstGeom prst="curvedConnector3">
            <a:avLst>
              <a:gd name="adj1" fmla="val -2719031"/>
            </a:avLst>
          </a:prstGeom>
          <a:ln>
            <a:tailEnd type="arrow"/>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5567746" y="3112854"/>
            <a:ext cx="1136061" cy="369332"/>
          </a:xfrm>
          <a:prstGeom prst="rect">
            <a:avLst/>
          </a:prstGeom>
          <a:noFill/>
        </p:spPr>
        <p:txBody>
          <a:bodyPr wrap="none" rtlCol="0">
            <a:spAutoFit/>
          </a:bodyPr>
          <a:lstStyle/>
          <a:p>
            <a:r>
              <a:rPr lang="en-US" dirty="0" smtClean="0"/>
              <a:t>T6 (09:05)</a:t>
            </a:r>
            <a:endParaRPr lang="en-US" dirty="0"/>
          </a:p>
        </p:txBody>
      </p:sp>
      <p:sp>
        <p:nvSpPr>
          <p:cNvPr id="86" name="TextBox 85"/>
          <p:cNvSpPr txBox="1"/>
          <p:nvPr/>
        </p:nvSpPr>
        <p:spPr>
          <a:xfrm>
            <a:off x="5573602" y="3399575"/>
            <a:ext cx="1136061" cy="369332"/>
          </a:xfrm>
          <a:prstGeom prst="rect">
            <a:avLst/>
          </a:prstGeom>
          <a:noFill/>
        </p:spPr>
        <p:txBody>
          <a:bodyPr wrap="none" rtlCol="0">
            <a:spAutoFit/>
          </a:bodyPr>
          <a:lstStyle/>
          <a:p>
            <a:r>
              <a:rPr lang="en-US" dirty="0" smtClean="0"/>
              <a:t>T7 (09:17)</a:t>
            </a:r>
            <a:endParaRPr lang="en-US" dirty="0"/>
          </a:p>
        </p:txBody>
      </p:sp>
      <p:cxnSp>
        <p:nvCxnSpPr>
          <p:cNvPr id="87" name="Curved Connector 86"/>
          <p:cNvCxnSpPr>
            <a:endCxn id="72" idx="4"/>
          </p:cNvCxnSpPr>
          <p:nvPr/>
        </p:nvCxnSpPr>
        <p:spPr>
          <a:xfrm rot="16200000" flipH="1">
            <a:off x="6143602" y="2950619"/>
            <a:ext cx="12700" cy="2936814"/>
          </a:xfrm>
          <a:prstGeom prst="curvedConnector3">
            <a:avLst>
              <a:gd name="adj1" fmla="val 660748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8" name="Curved Connector 87"/>
          <p:cNvCxnSpPr>
            <a:endCxn id="72" idx="4"/>
          </p:cNvCxnSpPr>
          <p:nvPr/>
        </p:nvCxnSpPr>
        <p:spPr>
          <a:xfrm rot="16200000" flipH="1">
            <a:off x="6143602" y="2950619"/>
            <a:ext cx="12700" cy="2936814"/>
          </a:xfrm>
          <a:prstGeom prst="curvedConnector3">
            <a:avLst>
              <a:gd name="adj1" fmla="val 39152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9" name="Curved Connector 88"/>
          <p:cNvCxnSpPr>
            <a:endCxn id="72" idx="4"/>
          </p:cNvCxnSpPr>
          <p:nvPr/>
        </p:nvCxnSpPr>
        <p:spPr>
          <a:xfrm rot="16200000" flipH="1">
            <a:off x="6143602" y="2950619"/>
            <a:ext cx="12700" cy="2936814"/>
          </a:xfrm>
          <a:prstGeom prst="curved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0" name="Curved Connector 89"/>
          <p:cNvCxnSpPr/>
          <p:nvPr/>
        </p:nvCxnSpPr>
        <p:spPr>
          <a:xfrm rot="16200000" flipH="1">
            <a:off x="6143602" y="2985891"/>
            <a:ext cx="12700" cy="2936814"/>
          </a:xfrm>
          <a:prstGeom prst="curvedConnector3">
            <a:avLst>
              <a:gd name="adj1" fmla="val -5075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1" name="Curved Connector 90"/>
          <p:cNvCxnSpPr>
            <a:endCxn id="72" idx="4"/>
          </p:cNvCxnSpPr>
          <p:nvPr/>
        </p:nvCxnSpPr>
        <p:spPr>
          <a:xfrm rot="16200000" flipH="1">
            <a:off x="6143602" y="2950619"/>
            <a:ext cx="12700" cy="2936814"/>
          </a:xfrm>
          <a:prstGeom prst="curvedConnector3">
            <a:avLst>
              <a:gd name="adj1" fmla="val -2719031"/>
            </a:avLst>
          </a:prstGeom>
          <a:ln>
            <a:tailEnd type="arrow"/>
          </a:ln>
        </p:spPr>
        <p:style>
          <a:lnRef idx="2">
            <a:schemeClr val="accent1"/>
          </a:lnRef>
          <a:fillRef idx="0">
            <a:schemeClr val="accent1"/>
          </a:fillRef>
          <a:effectRef idx="1">
            <a:schemeClr val="accent1"/>
          </a:effectRef>
          <a:fontRef idx="minor">
            <a:schemeClr val="tx1"/>
          </a:fontRef>
        </p:style>
      </p:cxnSp>
      <p:sp>
        <p:nvSpPr>
          <p:cNvPr id="92" name="TextBox 91"/>
          <p:cNvSpPr txBox="1"/>
          <p:nvPr/>
        </p:nvSpPr>
        <p:spPr>
          <a:xfrm>
            <a:off x="5579458" y="3722929"/>
            <a:ext cx="1136061" cy="369332"/>
          </a:xfrm>
          <a:prstGeom prst="rect">
            <a:avLst/>
          </a:prstGeom>
          <a:noFill/>
        </p:spPr>
        <p:txBody>
          <a:bodyPr wrap="none" rtlCol="0">
            <a:spAutoFit/>
          </a:bodyPr>
          <a:lstStyle/>
          <a:p>
            <a:r>
              <a:rPr lang="en-US" dirty="0" smtClean="0"/>
              <a:t>T8 (09:29)</a:t>
            </a:r>
            <a:endParaRPr lang="en-US" dirty="0"/>
          </a:p>
        </p:txBody>
      </p:sp>
      <p:sp>
        <p:nvSpPr>
          <p:cNvPr id="93" name="TextBox 92"/>
          <p:cNvSpPr txBox="1"/>
          <p:nvPr/>
        </p:nvSpPr>
        <p:spPr>
          <a:xfrm>
            <a:off x="5579458" y="4052626"/>
            <a:ext cx="1136061" cy="369332"/>
          </a:xfrm>
          <a:prstGeom prst="rect">
            <a:avLst/>
          </a:prstGeom>
          <a:noFill/>
        </p:spPr>
        <p:txBody>
          <a:bodyPr wrap="none" rtlCol="0">
            <a:spAutoFit/>
          </a:bodyPr>
          <a:lstStyle/>
          <a:p>
            <a:r>
              <a:rPr lang="en-US" dirty="0" smtClean="0"/>
              <a:t>T9 (09:41)</a:t>
            </a:r>
            <a:endParaRPr lang="en-US" dirty="0"/>
          </a:p>
        </p:txBody>
      </p:sp>
      <p:sp>
        <p:nvSpPr>
          <p:cNvPr id="94" name="TextBox 93"/>
          <p:cNvSpPr txBox="1"/>
          <p:nvPr/>
        </p:nvSpPr>
        <p:spPr>
          <a:xfrm>
            <a:off x="5573102" y="4302714"/>
            <a:ext cx="1253055" cy="369332"/>
          </a:xfrm>
          <a:prstGeom prst="rect">
            <a:avLst/>
          </a:prstGeom>
          <a:noFill/>
        </p:spPr>
        <p:txBody>
          <a:bodyPr wrap="none" rtlCol="0">
            <a:spAutoFit/>
          </a:bodyPr>
          <a:lstStyle/>
          <a:p>
            <a:r>
              <a:rPr lang="en-US" dirty="0" smtClean="0"/>
              <a:t>T10 (09:53)</a:t>
            </a:r>
            <a:endParaRPr lang="en-US" dirty="0"/>
          </a:p>
        </p:txBody>
      </p:sp>
      <p:sp>
        <p:nvSpPr>
          <p:cNvPr id="95" name="TextBox 94"/>
          <p:cNvSpPr txBox="1"/>
          <p:nvPr/>
        </p:nvSpPr>
        <p:spPr>
          <a:xfrm>
            <a:off x="5580188" y="4551514"/>
            <a:ext cx="1253055" cy="369332"/>
          </a:xfrm>
          <a:prstGeom prst="rect">
            <a:avLst/>
          </a:prstGeom>
          <a:noFill/>
        </p:spPr>
        <p:txBody>
          <a:bodyPr wrap="none" rtlCol="0">
            <a:spAutoFit/>
          </a:bodyPr>
          <a:lstStyle/>
          <a:p>
            <a:r>
              <a:rPr lang="en-US" dirty="0" smtClean="0"/>
              <a:t>T11 (10:05)</a:t>
            </a:r>
            <a:endParaRPr lang="en-US" dirty="0"/>
          </a:p>
        </p:txBody>
      </p:sp>
      <p:sp>
        <p:nvSpPr>
          <p:cNvPr id="96" name="TextBox 95"/>
          <p:cNvSpPr txBox="1"/>
          <p:nvPr/>
        </p:nvSpPr>
        <p:spPr>
          <a:xfrm>
            <a:off x="5597526" y="4827787"/>
            <a:ext cx="1253055" cy="369332"/>
          </a:xfrm>
          <a:prstGeom prst="rect">
            <a:avLst/>
          </a:prstGeom>
          <a:noFill/>
        </p:spPr>
        <p:txBody>
          <a:bodyPr wrap="none" rtlCol="0">
            <a:spAutoFit/>
          </a:bodyPr>
          <a:lstStyle/>
          <a:p>
            <a:r>
              <a:rPr lang="en-US" dirty="0" smtClean="0"/>
              <a:t>T12 (10:17)</a:t>
            </a:r>
            <a:endParaRPr lang="en-US" dirty="0"/>
          </a:p>
        </p:txBody>
      </p:sp>
    </p:spTree>
    <p:extLst>
      <p:ext uri="{BB962C8B-B14F-4D97-AF65-F5344CB8AC3E}">
        <p14:creationId xmlns:p14="http://schemas.microsoft.com/office/powerpoint/2010/main" val="2494660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heckerboard(across)">
                                      <p:cBhvr>
                                        <p:cTn id="16" dur="500"/>
                                        <p:tgtEl>
                                          <p:spTgt spid="14"/>
                                        </p:tgtEl>
                                      </p:cBhvr>
                                    </p:animEffect>
                                  </p:childTnLst>
                                </p:cTn>
                              </p:par>
                              <p:par>
                                <p:cTn id="17" presetID="5"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heckerboard(across)">
                                      <p:cBhvr>
                                        <p:cTn id="19" dur="500"/>
                                        <p:tgtEl>
                                          <p:spTgt spid="17"/>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heckerboard(across)">
                                      <p:cBhvr>
                                        <p:cTn id="22" dur="500"/>
                                        <p:tgtEl>
                                          <p:spTgt spid="21"/>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heckerboard(across)">
                                      <p:cBhvr>
                                        <p:cTn id="25" dur="500"/>
                                        <p:tgtEl>
                                          <p:spTgt spid="22"/>
                                        </p:tgtEl>
                                      </p:cBhvr>
                                    </p:animEffect>
                                  </p:child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checkerboard(across)">
                                      <p:cBhvr>
                                        <p:cTn id="31" dur="500"/>
                                        <p:tgtEl>
                                          <p:spTgt spid="27"/>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checkerboard(across)">
                                      <p:cBhvr>
                                        <p:cTn id="34" dur="500"/>
                                        <p:tgtEl>
                                          <p:spTgt spid="30"/>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checkerboard(across)">
                                      <p:cBhvr>
                                        <p:cTn id="37" dur="500"/>
                                        <p:tgtEl>
                                          <p:spTgt spid="31"/>
                                        </p:tgtEl>
                                      </p:cBhvr>
                                    </p:animEffect>
                                  </p:childTnLst>
                                </p:cTn>
                              </p:par>
                              <p:par>
                                <p:cTn id="38" presetID="5" presetClass="entr" presetSubtype="1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checkerboard(across)">
                                      <p:cBhvr>
                                        <p:cTn id="40" dur="500"/>
                                        <p:tgtEl>
                                          <p:spTgt spid="32"/>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cTn>
                              </p:par>
                              <p:par>
                                <p:cTn id="44" presetID="5" presetClass="entr" presetSubtype="10"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checkerboard(across)">
                                      <p:cBhvr>
                                        <p:cTn id="46" dur="500"/>
                                        <p:tgtEl>
                                          <p:spTgt spid="40"/>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checkerboard(across)">
                                      <p:cBhvr>
                                        <p:cTn id="49" dur="500"/>
                                        <p:tgtEl>
                                          <p:spTgt spid="46"/>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checkerboard(across)">
                                      <p:cBhvr>
                                        <p:cTn id="52" dur="500"/>
                                        <p:tgtEl>
                                          <p:spTgt spid="47"/>
                                        </p:tgtEl>
                                      </p:cBhvr>
                                    </p:animEffect>
                                  </p:childTnLst>
                                </p:cTn>
                              </p:par>
                              <p:par>
                                <p:cTn id="53" presetID="5" presetClass="entr" presetSubtype="1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checkerboard(across)">
                                      <p:cBhvr>
                                        <p:cTn id="55" dur="500"/>
                                        <p:tgtEl>
                                          <p:spTgt spid="48"/>
                                        </p:tgtEl>
                                      </p:cBhvr>
                                    </p:animEffect>
                                  </p:childTnLst>
                                </p:cTn>
                              </p:par>
                              <p:par>
                                <p:cTn id="56" presetID="5" presetClass="entr" presetSubtype="10"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checkerboard(across)">
                                      <p:cBhvr>
                                        <p:cTn id="58" dur="500"/>
                                        <p:tgtEl>
                                          <p:spTgt spid="52"/>
                                        </p:tgtEl>
                                      </p:cBhvr>
                                    </p:animEffect>
                                  </p:childTnLst>
                                </p:cTn>
                              </p:par>
                              <p:par>
                                <p:cTn id="59" presetID="5" presetClass="entr" presetSubtype="10" fill="hold"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checkerboard(across)">
                                      <p:cBhvr>
                                        <p:cTn id="61" dur="500"/>
                                        <p:tgtEl>
                                          <p:spTgt spid="56"/>
                                        </p:tgtEl>
                                      </p:cBhvr>
                                    </p:animEffect>
                                  </p:childTnLst>
                                </p:cTn>
                              </p:par>
                              <p:par>
                                <p:cTn id="62" presetID="5" presetClass="entr" presetSubtype="10"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checkerboard(across)">
                                      <p:cBhvr>
                                        <p:cTn id="64" dur="500"/>
                                        <p:tgtEl>
                                          <p:spTgt spid="59"/>
                                        </p:tgtEl>
                                      </p:cBhvr>
                                    </p:animEffect>
                                  </p:childTnLst>
                                </p:cTn>
                              </p:par>
                              <p:par>
                                <p:cTn id="65" presetID="5" presetClass="entr" presetSubtype="10" fill="hold" nodeType="with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checkerboard(across)">
                                      <p:cBhvr>
                                        <p:cTn id="67" dur="500"/>
                                        <p:tgtEl>
                                          <p:spTgt spid="61"/>
                                        </p:tgtEl>
                                      </p:cBhvr>
                                    </p:animEffect>
                                  </p:childTnLst>
                                </p:cTn>
                              </p:par>
                              <p:par>
                                <p:cTn id="68" presetID="5" presetClass="entr" presetSubtype="10"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checkerboard(across)">
                                      <p:cBhvr>
                                        <p:cTn id="70" dur="500"/>
                                        <p:tgtEl>
                                          <p:spTgt spid="66"/>
                                        </p:tgtEl>
                                      </p:cBhvr>
                                    </p:animEffect>
                                  </p:childTnLst>
                                </p:cTn>
                              </p:par>
                              <p:par>
                                <p:cTn id="71" presetID="5" presetClass="entr" presetSubtype="10"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checkerboard(across)">
                                      <p:cBhvr>
                                        <p:cTn id="73" dur="500"/>
                                        <p:tgtEl>
                                          <p:spTgt spid="67"/>
                                        </p:tgtEl>
                                      </p:cBhvr>
                                    </p:animEffect>
                                  </p:childTnLst>
                                </p:cTn>
                              </p:par>
                              <p:par>
                                <p:cTn id="74" presetID="5" presetClass="entr" presetSubtype="10" fill="hold" grpId="0" nodeType="with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checkerboard(across)">
                                      <p:cBhvr>
                                        <p:cTn id="76" dur="500"/>
                                        <p:tgtEl>
                                          <p:spTgt spid="68"/>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checkerboard(across)">
                                      <p:cBhvr>
                                        <p:cTn id="79" dur="500"/>
                                        <p:tgtEl>
                                          <p:spTgt spid="69"/>
                                        </p:tgtEl>
                                      </p:cBhvr>
                                    </p:animEffect>
                                  </p:childTnLst>
                                </p:cTn>
                              </p:par>
                              <p:par>
                                <p:cTn id="80" presetID="5" presetClass="entr" presetSubtype="10" fill="hold" grpId="0" nodeType="with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checkerboard(across)">
                                      <p:cBhvr>
                                        <p:cTn id="82" dur="500"/>
                                        <p:tgtEl>
                                          <p:spTgt spid="70"/>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dissolve">
                                      <p:cBhvr>
                                        <p:cTn id="91" dur="500"/>
                                        <p:tgtEl>
                                          <p:spTgt spid="72"/>
                                        </p:tgtEl>
                                      </p:cBhvr>
                                    </p:animEffect>
                                  </p:childTnLst>
                                </p:cTn>
                              </p:par>
                              <p:par>
                                <p:cTn id="92" presetID="9" presetClass="entr" presetSubtype="0" fill="hold"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dissolve">
                                      <p:cBhvr>
                                        <p:cTn id="94" dur="500"/>
                                        <p:tgtEl>
                                          <p:spTgt spid="73"/>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dissolve">
                                      <p:cBhvr>
                                        <p:cTn id="97" dur="500"/>
                                        <p:tgtEl>
                                          <p:spTgt spid="74"/>
                                        </p:tgtEl>
                                      </p:cBhvr>
                                    </p:animEffect>
                                  </p:childTnLst>
                                </p:cTn>
                              </p:par>
                              <p:par>
                                <p:cTn id="98" presetID="9" presetClass="entr" presetSubtype="0" fill="hold" nodeType="with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dissolve">
                                      <p:cBhvr>
                                        <p:cTn id="100" dur="500"/>
                                        <p:tgtEl>
                                          <p:spTgt spid="75"/>
                                        </p:tgtEl>
                                      </p:cBhvr>
                                    </p:animEffect>
                                  </p:childTnLst>
                                </p:cTn>
                              </p:par>
                              <p:par>
                                <p:cTn id="101" presetID="9" presetClass="entr" presetSubtype="0"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dissolve">
                                      <p:cBhvr>
                                        <p:cTn id="103" dur="500"/>
                                        <p:tgtEl>
                                          <p:spTgt spid="76"/>
                                        </p:tgtEl>
                                      </p:cBhvr>
                                    </p:animEffect>
                                  </p:childTnLst>
                                </p:cTn>
                              </p:par>
                              <p:par>
                                <p:cTn id="104" presetID="9" presetClass="entr" presetSubtype="0"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dissolve">
                                      <p:cBhvr>
                                        <p:cTn id="106" dur="500"/>
                                        <p:tgtEl>
                                          <p:spTgt spid="77"/>
                                        </p:tgtEl>
                                      </p:cBhvr>
                                    </p:animEffect>
                                  </p:childTnLst>
                                </p:cTn>
                              </p:par>
                              <p:par>
                                <p:cTn id="107" presetID="9" presetClass="entr" presetSubtype="0" fill="hold" nodeType="with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dissolve">
                                      <p:cBhvr>
                                        <p:cTn id="109" dur="500"/>
                                        <p:tgtEl>
                                          <p:spTgt spid="78"/>
                                        </p:tgtEl>
                                      </p:cBhvr>
                                    </p:animEffect>
                                  </p:childTnLst>
                                </p:cTn>
                              </p:par>
                              <p:par>
                                <p:cTn id="110" presetID="9" presetClass="entr" presetSubtype="0" fill="hold" nodeType="withEffect">
                                  <p:stCondLst>
                                    <p:cond delay="0"/>
                                  </p:stCondLst>
                                  <p:childTnLst>
                                    <p:set>
                                      <p:cBhvr>
                                        <p:cTn id="111" dur="1" fill="hold">
                                          <p:stCondLst>
                                            <p:cond delay="0"/>
                                          </p:stCondLst>
                                        </p:cTn>
                                        <p:tgtEl>
                                          <p:spTgt spid="79"/>
                                        </p:tgtEl>
                                        <p:attrNameLst>
                                          <p:attrName>style.visibility</p:attrName>
                                        </p:attrNameLst>
                                      </p:cBhvr>
                                      <p:to>
                                        <p:strVal val="visible"/>
                                      </p:to>
                                    </p:set>
                                    <p:animEffect transition="in" filter="dissolve">
                                      <p:cBhvr>
                                        <p:cTn id="112" dur="500"/>
                                        <p:tgtEl>
                                          <p:spTgt spid="79"/>
                                        </p:tgtEl>
                                      </p:cBhvr>
                                    </p:animEffect>
                                  </p:childTnLst>
                                </p:cTn>
                              </p:par>
                              <p:par>
                                <p:cTn id="113" presetID="9" presetClass="entr" presetSubtype="0"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dissolve">
                                      <p:cBhvr>
                                        <p:cTn id="115" dur="500"/>
                                        <p:tgtEl>
                                          <p:spTgt spid="80"/>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81"/>
                                        </p:tgtEl>
                                        <p:attrNameLst>
                                          <p:attrName>style.visibility</p:attrName>
                                        </p:attrNameLst>
                                      </p:cBhvr>
                                      <p:to>
                                        <p:strVal val="visible"/>
                                      </p:to>
                                    </p:set>
                                    <p:animEffect transition="in" filter="dissolve">
                                      <p:cBhvr>
                                        <p:cTn id="118" dur="500"/>
                                        <p:tgtEl>
                                          <p:spTgt spid="81"/>
                                        </p:tgtEl>
                                      </p:cBhvr>
                                    </p:animEffect>
                                  </p:childTnLst>
                                </p:cTn>
                              </p:par>
                              <p:par>
                                <p:cTn id="119" presetID="9" presetClass="entr" presetSubtype="0"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dissolve">
                                      <p:cBhvr>
                                        <p:cTn id="121" dur="500"/>
                                        <p:tgtEl>
                                          <p:spTgt spid="82"/>
                                        </p:tgtEl>
                                      </p:cBhvr>
                                    </p:animEffect>
                                  </p:childTnLst>
                                </p:cTn>
                              </p:par>
                              <p:par>
                                <p:cTn id="122" presetID="9" presetClass="entr" presetSubtype="0" fill="hold" nodeType="withEffect">
                                  <p:stCondLst>
                                    <p:cond delay="0"/>
                                  </p:stCondLst>
                                  <p:childTnLst>
                                    <p:set>
                                      <p:cBhvr>
                                        <p:cTn id="123" dur="1" fill="hold">
                                          <p:stCondLst>
                                            <p:cond delay="0"/>
                                          </p:stCondLst>
                                        </p:cTn>
                                        <p:tgtEl>
                                          <p:spTgt spid="83"/>
                                        </p:tgtEl>
                                        <p:attrNameLst>
                                          <p:attrName>style.visibility</p:attrName>
                                        </p:attrNameLst>
                                      </p:cBhvr>
                                      <p:to>
                                        <p:strVal val="visible"/>
                                      </p:to>
                                    </p:set>
                                    <p:animEffect transition="in" filter="dissolve">
                                      <p:cBhvr>
                                        <p:cTn id="124" dur="500"/>
                                        <p:tgtEl>
                                          <p:spTgt spid="83"/>
                                        </p:tgtEl>
                                      </p:cBhvr>
                                    </p:animEffect>
                                  </p:childTnLst>
                                </p:cTn>
                              </p:par>
                              <p:par>
                                <p:cTn id="125" presetID="9" presetClass="entr" presetSubtype="0" fill="hold" nodeType="withEffect">
                                  <p:stCondLst>
                                    <p:cond delay="0"/>
                                  </p:stCondLst>
                                  <p:childTnLst>
                                    <p:set>
                                      <p:cBhvr>
                                        <p:cTn id="126" dur="1" fill="hold">
                                          <p:stCondLst>
                                            <p:cond delay="0"/>
                                          </p:stCondLst>
                                        </p:cTn>
                                        <p:tgtEl>
                                          <p:spTgt spid="84"/>
                                        </p:tgtEl>
                                        <p:attrNameLst>
                                          <p:attrName>style.visibility</p:attrName>
                                        </p:attrNameLst>
                                      </p:cBhvr>
                                      <p:to>
                                        <p:strVal val="visible"/>
                                      </p:to>
                                    </p:set>
                                    <p:animEffect transition="in" filter="dissolve">
                                      <p:cBhvr>
                                        <p:cTn id="127" dur="500"/>
                                        <p:tgtEl>
                                          <p:spTgt spid="84"/>
                                        </p:tgtEl>
                                      </p:cBhvr>
                                    </p:animEffect>
                                  </p:childTnLst>
                                </p:cTn>
                              </p:par>
                              <p:par>
                                <p:cTn id="128" presetID="9" presetClass="entr" presetSubtype="0" fill="hold" grpId="0" nodeType="withEffect">
                                  <p:stCondLst>
                                    <p:cond delay="0"/>
                                  </p:stCondLst>
                                  <p:childTnLst>
                                    <p:set>
                                      <p:cBhvr>
                                        <p:cTn id="129" dur="1" fill="hold">
                                          <p:stCondLst>
                                            <p:cond delay="0"/>
                                          </p:stCondLst>
                                        </p:cTn>
                                        <p:tgtEl>
                                          <p:spTgt spid="85"/>
                                        </p:tgtEl>
                                        <p:attrNameLst>
                                          <p:attrName>style.visibility</p:attrName>
                                        </p:attrNameLst>
                                      </p:cBhvr>
                                      <p:to>
                                        <p:strVal val="visible"/>
                                      </p:to>
                                    </p:set>
                                    <p:animEffect transition="in" filter="dissolve">
                                      <p:cBhvr>
                                        <p:cTn id="130" dur="500"/>
                                        <p:tgtEl>
                                          <p:spTgt spid="85"/>
                                        </p:tgtEl>
                                      </p:cBhvr>
                                    </p:animEffect>
                                  </p:childTnLst>
                                </p:cTn>
                              </p:par>
                              <p:par>
                                <p:cTn id="131" presetID="9" presetClass="entr" presetSubtype="0" fill="hold" grpId="0" nodeType="withEffect">
                                  <p:stCondLst>
                                    <p:cond delay="0"/>
                                  </p:stCondLst>
                                  <p:childTnLst>
                                    <p:set>
                                      <p:cBhvr>
                                        <p:cTn id="132" dur="1" fill="hold">
                                          <p:stCondLst>
                                            <p:cond delay="0"/>
                                          </p:stCondLst>
                                        </p:cTn>
                                        <p:tgtEl>
                                          <p:spTgt spid="86"/>
                                        </p:tgtEl>
                                        <p:attrNameLst>
                                          <p:attrName>style.visibility</p:attrName>
                                        </p:attrNameLst>
                                      </p:cBhvr>
                                      <p:to>
                                        <p:strVal val="visible"/>
                                      </p:to>
                                    </p:set>
                                    <p:animEffect transition="in" filter="dissolve">
                                      <p:cBhvr>
                                        <p:cTn id="133" dur="500"/>
                                        <p:tgtEl>
                                          <p:spTgt spid="86"/>
                                        </p:tgtEl>
                                      </p:cBhvr>
                                    </p:animEffect>
                                  </p:childTnLst>
                                </p:cTn>
                              </p:par>
                              <p:par>
                                <p:cTn id="134" presetID="9" presetClass="entr" presetSubtype="0" fill="hold" nodeType="withEffect">
                                  <p:stCondLst>
                                    <p:cond delay="0"/>
                                  </p:stCondLst>
                                  <p:childTnLst>
                                    <p:set>
                                      <p:cBhvr>
                                        <p:cTn id="135" dur="1" fill="hold">
                                          <p:stCondLst>
                                            <p:cond delay="0"/>
                                          </p:stCondLst>
                                        </p:cTn>
                                        <p:tgtEl>
                                          <p:spTgt spid="87"/>
                                        </p:tgtEl>
                                        <p:attrNameLst>
                                          <p:attrName>style.visibility</p:attrName>
                                        </p:attrNameLst>
                                      </p:cBhvr>
                                      <p:to>
                                        <p:strVal val="visible"/>
                                      </p:to>
                                    </p:set>
                                    <p:animEffect transition="in" filter="dissolve">
                                      <p:cBhvr>
                                        <p:cTn id="136" dur="500"/>
                                        <p:tgtEl>
                                          <p:spTgt spid="87"/>
                                        </p:tgtEl>
                                      </p:cBhvr>
                                    </p:animEffect>
                                  </p:childTnLst>
                                </p:cTn>
                              </p:par>
                              <p:par>
                                <p:cTn id="137" presetID="9" presetClass="entr" presetSubtype="0" fill="hold" nodeType="withEffect">
                                  <p:stCondLst>
                                    <p:cond delay="0"/>
                                  </p:stCondLst>
                                  <p:childTnLst>
                                    <p:set>
                                      <p:cBhvr>
                                        <p:cTn id="138" dur="1" fill="hold">
                                          <p:stCondLst>
                                            <p:cond delay="0"/>
                                          </p:stCondLst>
                                        </p:cTn>
                                        <p:tgtEl>
                                          <p:spTgt spid="88"/>
                                        </p:tgtEl>
                                        <p:attrNameLst>
                                          <p:attrName>style.visibility</p:attrName>
                                        </p:attrNameLst>
                                      </p:cBhvr>
                                      <p:to>
                                        <p:strVal val="visible"/>
                                      </p:to>
                                    </p:set>
                                    <p:animEffect transition="in" filter="dissolve">
                                      <p:cBhvr>
                                        <p:cTn id="139" dur="500"/>
                                        <p:tgtEl>
                                          <p:spTgt spid="88"/>
                                        </p:tgtEl>
                                      </p:cBhvr>
                                    </p:animEffect>
                                  </p:childTnLst>
                                </p:cTn>
                              </p:par>
                              <p:par>
                                <p:cTn id="140" presetID="9" presetClass="entr" presetSubtype="0" fill="hold" nodeType="withEffect">
                                  <p:stCondLst>
                                    <p:cond delay="0"/>
                                  </p:stCondLst>
                                  <p:childTnLst>
                                    <p:set>
                                      <p:cBhvr>
                                        <p:cTn id="141" dur="1" fill="hold">
                                          <p:stCondLst>
                                            <p:cond delay="0"/>
                                          </p:stCondLst>
                                        </p:cTn>
                                        <p:tgtEl>
                                          <p:spTgt spid="89"/>
                                        </p:tgtEl>
                                        <p:attrNameLst>
                                          <p:attrName>style.visibility</p:attrName>
                                        </p:attrNameLst>
                                      </p:cBhvr>
                                      <p:to>
                                        <p:strVal val="visible"/>
                                      </p:to>
                                    </p:set>
                                    <p:animEffect transition="in" filter="dissolve">
                                      <p:cBhvr>
                                        <p:cTn id="142" dur="500"/>
                                        <p:tgtEl>
                                          <p:spTgt spid="89"/>
                                        </p:tgtEl>
                                      </p:cBhvr>
                                    </p:animEffect>
                                  </p:childTnLst>
                                </p:cTn>
                              </p:par>
                              <p:par>
                                <p:cTn id="143" presetID="9" presetClass="entr" presetSubtype="0" fill="hold" nodeType="withEffect">
                                  <p:stCondLst>
                                    <p:cond delay="0"/>
                                  </p:stCondLst>
                                  <p:childTnLst>
                                    <p:set>
                                      <p:cBhvr>
                                        <p:cTn id="144" dur="1" fill="hold">
                                          <p:stCondLst>
                                            <p:cond delay="0"/>
                                          </p:stCondLst>
                                        </p:cTn>
                                        <p:tgtEl>
                                          <p:spTgt spid="90"/>
                                        </p:tgtEl>
                                        <p:attrNameLst>
                                          <p:attrName>style.visibility</p:attrName>
                                        </p:attrNameLst>
                                      </p:cBhvr>
                                      <p:to>
                                        <p:strVal val="visible"/>
                                      </p:to>
                                    </p:set>
                                    <p:animEffect transition="in" filter="dissolve">
                                      <p:cBhvr>
                                        <p:cTn id="145" dur="500"/>
                                        <p:tgtEl>
                                          <p:spTgt spid="90"/>
                                        </p:tgtEl>
                                      </p:cBhvr>
                                    </p:animEffect>
                                  </p:childTnLst>
                                </p:cTn>
                              </p:par>
                              <p:par>
                                <p:cTn id="146" presetID="9" presetClass="entr" presetSubtype="0" fill="hold" nodeType="withEffect">
                                  <p:stCondLst>
                                    <p:cond delay="0"/>
                                  </p:stCondLst>
                                  <p:childTnLst>
                                    <p:set>
                                      <p:cBhvr>
                                        <p:cTn id="147" dur="1" fill="hold">
                                          <p:stCondLst>
                                            <p:cond delay="0"/>
                                          </p:stCondLst>
                                        </p:cTn>
                                        <p:tgtEl>
                                          <p:spTgt spid="91"/>
                                        </p:tgtEl>
                                        <p:attrNameLst>
                                          <p:attrName>style.visibility</p:attrName>
                                        </p:attrNameLst>
                                      </p:cBhvr>
                                      <p:to>
                                        <p:strVal val="visible"/>
                                      </p:to>
                                    </p:set>
                                    <p:animEffect transition="in" filter="dissolve">
                                      <p:cBhvr>
                                        <p:cTn id="148" dur="500"/>
                                        <p:tgtEl>
                                          <p:spTgt spid="91"/>
                                        </p:tgtEl>
                                      </p:cBhvr>
                                    </p:animEffect>
                                  </p:childTnLst>
                                </p:cTn>
                              </p:par>
                              <p:par>
                                <p:cTn id="149" presetID="9" presetClass="entr" presetSubtype="0" fill="hold" grpId="0" nodeType="withEffect">
                                  <p:stCondLst>
                                    <p:cond delay="0"/>
                                  </p:stCondLst>
                                  <p:childTnLst>
                                    <p:set>
                                      <p:cBhvr>
                                        <p:cTn id="150" dur="1" fill="hold">
                                          <p:stCondLst>
                                            <p:cond delay="0"/>
                                          </p:stCondLst>
                                        </p:cTn>
                                        <p:tgtEl>
                                          <p:spTgt spid="92"/>
                                        </p:tgtEl>
                                        <p:attrNameLst>
                                          <p:attrName>style.visibility</p:attrName>
                                        </p:attrNameLst>
                                      </p:cBhvr>
                                      <p:to>
                                        <p:strVal val="visible"/>
                                      </p:to>
                                    </p:set>
                                    <p:animEffect transition="in" filter="dissolve">
                                      <p:cBhvr>
                                        <p:cTn id="151" dur="500"/>
                                        <p:tgtEl>
                                          <p:spTgt spid="92"/>
                                        </p:tgtEl>
                                      </p:cBhvr>
                                    </p:animEffect>
                                  </p:childTnLst>
                                </p:cTn>
                              </p:par>
                              <p:par>
                                <p:cTn id="152" presetID="9" presetClass="entr" presetSubtype="0" fill="hold" grpId="0" nodeType="withEffect">
                                  <p:stCondLst>
                                    <p:cond delay="0"/>
                                  </p:stCondLst>
                                  <p:childTnLst>
                                    <p:set>
                                      <p:cBhvr>
                                        <p:cTn id="153" dur="1" fill="hold">
                                          <p:stCondLst>
                                            <p:cond delay="0"/>
                                          </p:stCondLst>
                                        </p:cTn>
                                        <p:tgtEl>
                                          <p:spTgt spid="93"/>
                                        </p:tgtEl>
                                        <p:attrNameLst>
                                          <p:attrName>style.visibility</p:attrName>
                                        </p:attrNameLst>
                                      </p:cBhvr>
                                      <p:to>
                                        <p:strVal val="visible"/>
                                      </p:to>
                                    </p:set>
                                    <p:animEffect transition="in" filter="dissolve">
                                      <p:cBhvr>
                                        <p:cTn id="154" dur="500"/>
                                        <p:tgtEl>
                                          <p:spTgt spid="93"/>
                                        </p:tgtEl>
                                      </p:cBhvr>
                                    </p:animEffect>
                                  </p:childTnLst>
                                </p:cTn>
                              </p:par>
                              <p:par>
                                <p:cTn id="155" presetID="9" presetClass="entr" presetSubtype="0" fill="hold" grpId="0" nodeType="withEffect">
                                  <p:stCondLst>
                                    <p:cond delay="0"/>
                                  </p:stCondLst>
                                  <p:childTnLst>
                                    <p:set>
                                      <p:cBhvr>
                                        <p:cTn id="156" dur="1" fill="hold">
                                          <p:stCondLst>
                                            <p:cond delay="0"/>
                                          </p:stCondLst>
                                        </p:cTn>
                                        <p:tgtEl>
                                          <p:spTgt spid="94"/>
                                        </p:tgtEl>
                                        <p:attrNameLst>
                                          <p:attrName>style.visibility</p:attrName>
                                        </p:attrNameLst>
                                      </p:cBhvr>
                                      <p:to>
                                        <p:strVal val="visible"/>
                                      </p:to>
                                    </p:set>
                                    <p:animEffect transition="in" filter="dissolve">
                                      <p:cBhvr>
                                        <p:cTn id="157" dur="500"/>
                                        <p:tgtEl>
                                          <p:spTgt spid="94"/>
                                        </p:tgtEl>
                                      </p:cBhvr>
                                    </p:animEffect>
                                  </p:childTnLst>
                                </p:cTn>
                              </p:par>
                              <p:par>
                                <p:cTn id="158" presetID="9" presetClass="entr" presetSubtype="0" fill="hold" grpId="0" nodeType="withEffect">
                                  <p:stCondLst>
                                    <p:cond delay="0"/>
                                  </p:stCondLst>
                                  <p:childTnLst>
                                    <p:set>
                                      <p:cBhvr>
                                        <p:cTn id="159" dur="1" fill="hold">
                                          <p:stCondLst>
                                            <p:cond delay="0"/>
                                          </p:stCondLst>
                                        </p:cTn>
                                        <p:tgtEl>
                                          <p:spTgt spid="95"/>
                                        </p:tgtEl>
                                        <p:attrNameLst>
                                          <p:attrName>style.visibility</p:attrName>
                                        </p:attrNameLst>
                                      </p:cBhvr>
                                      <p:to>
                                        <p:strVal val="visible"/>
                                      </p:to>
                                    </p:set>
                                    <p:animEffect transition="in" filter="dissolve">
                                      <p:cBhvr>
                                        <p:cTn id="160" dur="500"/>
                                        <p:tgtEl>
                                          <p:spTgt spid="95"/>
                                        </p:tgtEl>
                                      </p:cBhvr>
                                    </p:animEffect>
                                  </p:childTnLst>
                                </p:cTn>
                              </p:par>
                              <p:par>
                                <p:cTn id="161" presetID="9" presetClass="entr" presetSubtype="0" fill="hold" grpId="0" nodeType="withEffect">
                                  <p:stCondLst>
                                    <p:cond delay="0"/>
                                  </p:stCondLst>
                                  <p:childTnLst>
                                    <p:set>
                                      <p:cBhvr>
                                        <p:cTn id="162" dur="1" fill="hold">
                                          <p:stCondLst>
                                            <p:cond delay="0"/>
                                          </p:stCondLst>
                                        </p:cTn>
                                        <p:tgtEl>
                                          <p:spTgt spid="96"/>
                                        </p:tgtEl>
                                        <p:attrNameLst>
                                          <p:attrName>style.visibility</p:attrName>
                                        </p:attrNameLst>
                                      </p:cBhvr>
                                      <p:to>
                                        <p:strVal val="visible"/>
                                      </p:to>
                                    </p:set>
                                    <p:animEffect transition="in" filter="dissolve">
                                      <p:cBhvr>
                                        <p:cTn id="163"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p:bldP spid="21" grpId="0"/>
      <p:bldP spid="22" grpId="0"/>
      <p:bldP spid="30" grpId="0"/>
      <p:bldP spid="31" grpId="0"/>
      <p:bldP spid="46" grpId="0"/>
      <p:bldP spid="47" grpId="0"/>
      <p:bldP spid="66" grpId="0"/>
      <p:bldP spid="67" grpId="0"/>
      <p:bldP spid="68" grpId="0"/>
      <p:bldP spid="69" grpId="0"/>
      <p:bldP spid="70" grpId="0"/>
      <p:bldP spid="71" grpId="0"/>
      <p:bldP spid="72" grpId="0" animBg="1"/>
      <p:bldP spid="74" grpId="0"/>
      <p:bldP spid="76" grpId="0"/>
      <p:bldP spid="77" grpId="0"/>
      <p:bldP spid="80" grpId="0"/>
      <p:bldP spid="81" grpId="0"/>
      <p:bldP spid="85" grpId="0"/>
      <p:bldP spid="86" grpId="0"/>
      <p:bldP spid="92" grpId="0"/>
      <p:bldP spid="93" grpId="0"/>
      <p:bldP spid="94" grpId="0"/>
      <p:bldP spid="95" grpId="0"/>
      <p:bldP spid="9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33310"/>
          </a:xfrm>
        </p:spPr>
        <p:txBody>
          <a:bodyPr/>
          <a:lstStyle/>
          <a:p>
            <a:r>
              <a:rPr lang="en-US" dirty="0"/>
              <a:t>Heuristics</a:t>
            </a:r>
          </a:p>
        </p:txBody>
      </p:sp>
      <p:sp>
        <p:nvSpPr>
          <p:cNvPr id="6" name="Oval 5"/>
          <p:cNvSpPr/>
          <p:nvPr/>
        </p:nvSpPr>
        <p:spPr>
          <a:xfrm>
            <a:off x="997811" y="3089383"/>
            <a:ext cx="1359175" cy="13359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A</a:t>
            </a:r>
            <a:endParaRPr lang="en-US" sz="1600" dirty="0">
              <a:solidFill>
                <a:srgbClr val="000000"/>
              </a:solidFill>
            </a:endParaRPr>
          </a:p>
        </p:txBody>
      </p:sp>
      <p:sp>
        <p:nvSpPr>
          <p:cNvPr id="7" name="Oval 6"/>
          <p:cNvSpPr/>
          <p:nvPr/>
        </p:nvSpPr>
        <p:spPr>
          <a:xfrm>
            <a:off x="3934625" y="3089383"/>
            <a:ext cx="1359175" cy="13359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0000"/>
                </a:solidFill>
              </a:rPr>
              <a:t>B</a:t>
            </a:r>
          </a:p>
        </p:txBody>
      </p:sp>
      <p:cxnSp>
        <p:nvCxnSpPr>
          <p:cNvPr id="23" name="Curved Connector 22"/>
          <p:cNvCxnSpPr>
            <a:stCxn id="6" idx="0"/>
            <a:endCxn id="7" idx="0"/>
          </p:cNvCxnSpPr>
          <p:nvPr/>
        </p:nvCxnSpPr>
        <p:spPr>
          <a:xfrm rot="5400000" flipH="1" flipV="1">
            <a:off x="3145806" y="1620976"/>
            <a:ext cx="12700" cy="2936814"/>
          </a:xfrm>
          <a:prstGeom prst="curvedConnector3">
            <a:avLst>
              <a:gd name="adj1" fmla="val 39152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Curved Connector 26"/>
          <p:cNvCxnSpPr>
            <a:stCxn id="6" idx="0"/>
            <a:endCxn id="7" idx="0"/>
          </p:cNvCxnSpPr>
          <p:nvPr/>
        </p:nvCxnSpPr>
        <p:spPr>
          <a:xfrm rot="5400000" flipH="1" flipV="1">
            <a:off x="3145806" y="1620976"/>
            <a:ext cx="12700" cy="2936814"/>
          </a:xfrm>
          <a:prstGeom prst="curved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64094" y="2527201"/>
            <a:ext cx="1136061" cy="369332"/>
          </a:xfrm>
          <a:prstGeom prst="rect">
            <a:avLst/>
          </a:prstGeom>
          <a:noFill/>
        </p:spPr>
        <p:txBody>
          <a:bodyPr wrap="none" rtlCol="0">
            <a:spAutoFit/>
          </a:bodyPr>
          <a:lstStyle/>
          <a:p>
            <a:r>
              <a:rPr lang="en-US" dirty="0" smtClean="0"/>
              <a:t>T4 (08:36)</a:t>
            </a:r>
            <a:endParaRPr lang="en-US" dirty="0"/>
          </a:p>
        </p:txBody>
      </p:sp>
      <p:sp>
        <p:nvSpPr>
          <p:cNvPr id="31" name="TextBox 30"/>
          <p:cNvSpPr txBox="1"/>
          <p:nvPr/>
        </p:nvSpPr>
        <p:spPr>
          <a:xfrm>
            <a:off x="2564094" y="2844687"/>
            <a:ext cx="1136061" cy="369332"/>
          </a:xfrm>
          <a:prstGeom prst="rect">
            <a:avLst/>
          </a:prstGeom>
          <a:noFill/>
        </p:spPr>
        <p:txBody>
          <a:bodyPr wrap="none" rtlCol="0">
            <a:spAutoFit/>
          </a:bodyPr>
          <a:lstStyle/>
          <a:p>
            <a:r>
              <a:rPr lang="en-US" dirty="0" smtClean="0"/>
              <a:t>T5 (08:48)</a:t>
            </a:r>
            <a:endParaRPr lang="en-US" dirty="0"/>
          </a:p>
        </p:txBody>
      </p:sp>
      <p:cxnSp>
        <p:nvCxnSpPr>
          <p:cNvPr id="32" name="Curved Connector 31"/>
          <p:cNvCxnSpPr>
            <a:stCxn id="6" idx="6"/>
            <a:endCxn id="7" idx="2"/>
          </p:cNvCxnSpPr>
          <p:nvPr/>
        </p:nvCxnSpPr>
        <p:spPr>
          <a:xfrm>
            <a:off x="2356986" y="3757376"/>
            <a:ext cx="1577639" cy="12700"/>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Curved Connector 35"/>
          <p:cNvCxnSpPr>
            <a:stCxn id="6" idx="0"/>
            <a:endCxn id="7" idx="0"/>
          </p:cNvCxnSpPr>
          <p:nvPr/>
        </p:nvCxnSpPr>
        <p:spPr>
          <a:xfrm rot="5400000" flipH="1" flipV="1">
            <a:off x="3145806" y="1620976"/>
            <a:ext cx="12700" cy="2936814"/>
          </a:xfrm>
          <a:prstGeom prst="curvedConnector3">
            <a:avLst>
              <a:gd name="adj1" fmla="val -79603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Curved Connector 39"/>
          <p:cNvCxnSpPr>
            <a:stCxn id="6" idx="0"/>
            <a:endCxn id="7" idx="0"/>
          </p:cNvCxnSpPr>
          <p:nvPr/>
        </p:nvCxnSpPr>
        <p:spPr>
          <a:xfrm rot="5400000" flipH="1" flipV="1">
            <a:off x="3145806" y="1620976"/>
            <a:ext cx="12700" cy="2936814"/>
          </a:xfrm>
          <a:prstGeom prst="curvedConnector3">
            <a:avLst>
              <a:gd name="adj1" fmla="val -2719031"/>
            </a:avLst>
          </a:prstGeom>
          <a:ln>
            <a:tailEnd type="arrow"/>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2569950" y="3119197"/>
            <a:ext cx="1136061" cy="369332"/>
          </a:xfrm>
          <a:prstGeom prst="rect">
            <a:avLst/>
          </a:prstGeom>
          <a:noFill/>
        </p:spPr>
        <p:txBody>
          <a:bodyPr wrap="none" rtlCol="0">
            <a:spAutoFit/>
          </a:bodyPr>
          <a:lstStyle/>
          <a:p>
            <a:r>
              <a:rPr lang="en-US" dirty="0" smtClean="0"/>
              <a:t>T6 (09:00)</a:t>
            </a:r>
            <a:endParaRPr lang="en-US" dirty="0"/>
          </a:p>
        </p:txBody>
      </p:sp>
      <p:sp>
        <p:nvSpPr>
          <p:cNvPr id="47" name="TextBox 46"/>
          <p:cNvSpPr txBox="1"/>
          <p:nvPr/>
        </p:nvSpPr>
        <p:spPr>
          <a:xfrm>
            <a:off x="2575806" y="3405918"/>
            <a:ext cx="1136061" cy="369332"/>
          </a:xfrm>
          <a:prstGeom prst="rect">
            <a:avLst/>
          </a:prstGeom>
          <a:noFill/>
        </p:spPr>
        <p:txBody>
          <a:bodyPr wrap="none" rtlCol="0">
            <a:spAutoFit/>
          </a:bodyPr>
          <a:lstStyle/>
          <a:p>
            <a:r>
              <a:rPr lang="en-US" dirty="0" smtClean="0"/>
              <a:t>T7 (09:12)</a:t>
            </a:r>
            <a:endParaRPr lang="en-US" dirty="0"/>
          </a:p>
        </p:txBody>
      </p:sp>
      <p:sp>
        <p:nvSpPr>
          <p:cNvPr id="66" name="TextBox 65"/>
          <p:cNvSpPr txBox="1"/>
          <p:nvPr/>
        </p:nvSpPr>
        <p:spPr>
          <a:xfrm>
            <a:off x="2581662" y="3729272"/>
            <a:ext cx="1136061" cy="369332"/>
          </a:xfrm>
          <a:prstGeom prst="rect">
            <a:avLst/>
          </a:prstGeom>
          <a:noFill/>
        </p:spPr>
        <p:txBody>
          <a:bodyPr wrap="none" rtlCol="0">
            <a:spAutoFit/>
          </a:bodyPr>
          <a:lstStyle/>
          <a:p>
            <a:r>
              <a:rPr lang="en-US" dirty="0" smtClean="0"/>
              <a:t>T8 (09:24)</a:t>
            </a:r>
            <a:endParaRPr lang="en-US" dirty="0"/>
          </a:p>
        </p:txBody>
      </p:sp>
      <p:sp>
        <p:nvSpPr>
          <p:cNvPr id="72" name="Oval 71"/>
          <p:cNvSpPr/>
          <p:nvPr/>
        </p:nvSpPr>
        <p:spPr>
          <a:xfrm>
            <a:off x="6932421" y="3083040"/>
            <a:ext cx="1359175" cy="13359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C</a:t>
            </a:r>
            <a:endParaRPr lang="en-US" sz="1600" dirty="0">
              <a:solidFill>
                <a:srgbClr val="000000"/>
              </a:solidFill>
            </a:endParaRPr>
          </a:p>
        </p:txBody>
      </p:sp>
      <p:cxnSp>
        <p:nvCxnSpPr>
          <p:cNvPr id="78" name="Curved Connector 77"/>
          <p:cNvCxnSpPr/>
          <p:nvPr/>
        </p:nvCxnSpPr>
        <p:spPr>
          <a:xfrm rot="5400000" flipH="1" flipV="1">
            <a:off x="6143602" y="1602422"/>
            <a:ext cx="12700" cy="2936814"/>
          </a:xfrm>
          <a:prstGeom prst="curvedConnector3">
            <a:avLst>
              <a:gd name="adj1" fmla="val 391529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Curved Connector 78"/>
          <p:cNvCxnSpPr>
            <a:endCxn id="72" idx="0"/>
          </p:cNvCxnSpPr>
          <p:nvPr/>
        </p:nvCxnSpPr>
        <p:spPr>
          <a:xfrm rot="5400000" flipH="1" flipV="1">
            <a:off x="6143602" y="1614633"/>
            <a:ext cx="12700" cy="2936814"/>
          </a:xfrm>
          <a:prstGeom prst="curved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5561890" y="2520858"/>
            <a:ext cx="1136061" cy="369332"/>
          </a:xfrm>
          <a:prstGeom prst="rect">
            <a:avLst/>
          </a:prstGeom>
          <a:noFill/>
        </p:spPr>
        <p:txBody>
          <a:bodyPr wrap="none" rtlCol="0">
            <a:spAutoFit/>
          </a:bodyPr>
          <a:lstStyle/>
          <a:p>
            <a:r>
              <a:rPr lang="en-US" dirty="0" smtClean="0"/>
              <a:t>T4 (08:41)</a:t>
            </a:r>
            <a:endParaRPr lang="en-US" dirty="0"/>
          </a:p>
        </p:txBody>
      </p:sp>
      <p:sp>
        <p:nvSpPr>
          <p:cNvPr id="81" name="TextBox 80"/>
          <p:cNvSpPr txBox="1"/>
          <p:nvPr/>
        </p:nvSpPr>
        <p:spPr>
          <a:xfrm>
            <a:off x="5561890" y="2838344"/>
            <a:ext cx="1136061" cy="369332"/>
          </a:xfrm>
          <a:prstGeom prst="rect">
            <a:avLst/>
          </a:prstGeom>
          <a:noFill/>
        </p:spPr>
        <p:txBody>
          <a:bodyPr wrap="none" rtlCol="0">
            <a:spAutoFit/>
          </a:bodyPr>
          <a:lstStyle/>
          <a:p>
            <a:r>
              <a:rPr lang="en-US" dirty="0" smtClean="0"/>
              <a:t>T5 (08:53)</a:t>
            </a:r>
            <a:endParaRPr lang="en-US" dirty="0"/>
          </a:p>
        </p:txBody>
      </p:sp>
      <p:cxnSp>
        <p:nvCxnSpPr>
          <p:cNvPr id="82" name="Curved Connector 81"/>
          <p:cNvCxnSpPr>
            <a:stCxn id="7" idx="6"/>
          </p:cNvCxnSpPr>
          <p:nvPr/>
        </p:nvCxnSpPr>
        <p:spPr>
          <a:xfrm>
            <a:off x="5293800" y="3757376"/>
            <a:ext cx="1638621" cy="6357"/>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3" name="Curved Connector 82"/>
          <p:cNvCxnSpPr>
            <a:endCxn id="72" idx="0"/>
          </p:cNvCxnSpPr>
          <p:nvPr/>
        </p:nvCxnSpPr>
        <p:spPr>
          <a:xfrm rot="5400000" flipH="1" flipV="1">
            <a:off x="6143602" y="1614633"/>
            <a:ext cx="12700" cy="2936814"/>
          </a:xfrm>
          <a:prstGeom prst="curvedConnector3">
            <a:avLst>
              <a:gd name="adj1" fmla="val -79603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4" name="Curved Connector 83"/>
          <p:cNvCxnSpPr>
            <a:endCxn id="72" idx="0"/>
          </p:cNvCxnSpPr>
          <p:nvPr/>
        </p:nvCxnSpPr>
        <p:spPr>
          <a:xfrm rot="5400000" flipH="1" flipV="1">
            <a:off x="6143602" y="1614633"/>
            <a:ext cx="12700" cy="2936814"/>
          </a:xfrm>
          <a:prstGeom prst="curvedConnector3">
            <a:avLst>
              <a:gd name="adj1" fmla="val -2719031"/>
            </a:avLst>
          </a:prstGeom>
          <a:ln>
            <a:tailEnd type="arrow"/>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5567746" y="3112854"/>
            <a:ext cx="1136061" cy="369332"/>
          </a:xfrm>
          <a:prstGeom prst="rect">
            <a:avLst/>
          </a:prstGeom>
          <a:noFill/>
        </p:spPr>
        <p:txBody>
          <a:bodyPr wrap="none" rtlCol="0">
            <a:spAutoFit/>
          </a:bodyPr>
          <a:lstStyle/>
          <a:p>
            <a:r>
              <a:rPr lang="en-US" dirty="0" smtClean="0"/>
              <a:t>T6 (09:05)</a:t>
            </a:r>
            <a:endParaRPr lang="en-US" dirty="0"/>
          </a:p>
        </p:txBody>
      </p:sp>
      <p:sp>
        <p:nvSpPr>
          <p:cNvPr id="86" name="TextBox 85"/>
          <p:cNvSpPr txBox="1"/>
          <p:nvPr/>
        </p:nvSpPr>
        <p:spPr>
          <a:xfrm>
            <a:off x="5573602" y="3399575"/>
            <a:ext cx="1136061" cy="369332"/>
          </a:xfrm>
          <a:prstGeom prst="rect">
            <a:avLst/>
          </a:prstGeom>
          <a:noFill/>
        </p:spPr>
        <p:txBody>
          <a:bodyPr wrap="none" rtlCol="0">
            <a:spAutoFit/>
          </a:bodyPr>
          <a:lstStyle/>
          <a:p>
            <a:r>
              <a:rPr lang="en-US" dirty="0" smtClean="0"/>
              <a:t>T7 (09:17)</a:t>
            </a:r>
            <a:endParaRPr lang="en-US" dirty="0"/>
          </a:p>
        </p:txBody>
      </p:sp>
      <p:sp>
        <p:nvSpPr>
          <p:cNvPr id="92" name="TextBox 91"/>
          <p:cNvSpPr txBox="1"/>
          <p:nvPr/>
        </p:nvSpPr>
        <p:spPr>
          <a:xfrm>
            <a:off x="5579458" y="3722929"/>
            <a:ext cx="1136061" cy="369332"/>
          </a:xfrm>
          <a:prstGeom prst="rect">
            <a:avLst/>
          </a:prstGeom>
          <a:noFill/>
        </p:spPr>
        <p:txBody>
          <a:bodyPr wrap="none" rtlCol="0">
            <a:spAutoFit/>
          </a:bodyPr>
          <a:lstStyle/>
          <a:p>
            <a:r>
              <a:rPr lang="en-US" dirty="0" smtClean="0"/>
              <a:t>T8 (09:29)</a:t>
            </a:r>
            <a:endParaRPr lang="en-US" dirty="0"/>
          </a:p>
        </p:txBody>
      </p:sp>
    </p:spTree>
    <p:extLst>
      <p:ext uri="{BB962C8B-B14F-4D97-AF65-F5344CB8AC3E}">
        <p14:creationId xmlns:p14="http://schemas.microsoft.com/office/powerpoint/2010/main" val="280535852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Traversal API</a:t>
            </a:r>
            <a:endParaRPr lang="en-US" dirty="0"/>
          </a:p>
        </p:txBody>
      </p:sp>
      <p:sp>
        <p:nvSpPr>
          <p:cNvPr id="4" name="Content Placeholder 3"/>
          <p:cNvSpPr>
            <a:spLocks noGrp="1"/>
          </p:cNvSpPr>
          <p:nvPr>
            <p:ph idx="1"/>
          </p:nvPr>
        </p:nvSpPr>
        <p:spPr>
          <a:xfrm>
            <a:off x="457200" y="1099550"/>
            <a:ext cx="8229600" cy="4525963"/>
          </a:xfrm>
        </p:spPr>
        <p:txBody>
          <a:bodyPr/>
          <a:lstStyle/>
          <a:p>
            <a:r>
              <a:rPr lang="en-US" dirty="0"/>
              <a:t>D</a:t>
            </a:r>
            <a:r>
              <a:rPr lang="en-US" dirty="0" smtClean="0"/>
              <a:t>eclarative </a:t>
            </a:r>
            <a:r>
              <a:rPr lang="en-US" dirty="0"/>
              <a:t>Java </a:t>
            </a:r>
            <a:r>
              <a:rPr lang="en-US" dirty="0" smtClean="0"/>
              <a:t>API</a:t>
            </a:r>
            <a:endParaRPr lang="en-US" dirty="0" smtClean="0"/>
          </a:p>
          <a:p>
            <a:r>
              <a:rPr lang="en-US" dirty="0" smtClean="0"/>
              <a:t>It </a:t>
            </a:r>
            <a:r>
              <a:rPr lang="en-US" dirty="0"/>
              <a:t>enables the user to specify a set of constraints that limit the parts of the graph the traversal is allowed to </a:t>
            </a:r>
            <a:r>
              <a:rPr lang="en-US" dirty="0" smtClean="0"/>
              <a:t>visit </a:t>
            </a:r>
            <a:endParaRPr lang="en-US" dirty="0" smtClean="0"/>
          </a:p>
          <a:p>
            <a:r>
              <a:rPr lang="en-US" dirty="0"/>
              <a:t>C</a:t>
            </a:r>
            <a:r>
              <a:rPr lang="en-US" dirty="0" smtClean="0"/>
              <a:t>an </a:t>
            </a:r>
            <a:r>
              <a:rPr lang="en-US" dirty="0"/>
              <a:t>specify which relationship types to follow, and in which direction (effectively specifying relationship filters</a:t>
            </a:r>
            <a:r>
              <a:rPr lang="en-US" dirty="0" smtClean="0"/>
              <a:t>)</a:t>
            </a:r>
            <a:endParaRPr lang="en-US" dirty="0" smtClean="0"/>
          </a:p>
          <a:p>
            <a:r>
              <a:rPr lang="en-US" dirty="0"/>
              <a:t>C</a:t>
            </a:r>
            <a:r>
              <a:rPr lang="en-US" dirty="0" smtClean="0"/>
              <a:t>an </a:t>
            </a:r>
            <a:r>
              <a:rPr lang="en-US" dirty="0"/>
              <a:t>specify a user-defined path evaluator that is triggered with each node </a:t>
            </a:r>
            <a:r>
              <a:rPr lang="en-US" dirty="0" smtClean="0"/>
              <a:t>encountered</a:t>
            </a:r>
          </a:p>
        </p:txBody>
      </p:sp>
    </p:spTree>
    <p:extLst>
      <p:ext uri="{BB962C8B-B14F-4D97-AF65-F5344CB8AC3E}">
        <p14:creationId xmlns:p14="http://schemas.microsoft.com/office/powerpoint/2010/main" val="20346553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Demo </a:t>
            </a:r>
            <a:r>
              <a:rPr lang="en-US" dirty="0" smtClean="0"/>
              <a:t>3</a:t>
            </a:r>
            <a:endParaRPr lang="en-US" dirty="0"/>
          </a:p>
        </p:txBody>
      </p:sp>
      <p:sp>
        <p:nvSpPr>
          <p:cNvPr id="5" name="Rectangle 4"/>
          <p:cNvSpPr/>
          <p:nvPr/>
        </p:nvSpPr>
        <p:spPr>
          <a:xfrm>
            <a:off x="1408220" y="5486968"/>
            <a:ext cx="8076738" cy="1569660"/>
          </a:xfrm>
          <a:prstGeom prst="rect">
            <a:avLst/>
          </a:prstGeom>
        </p:spPr>
        <p:txBody>
          <a:bodyPr wrap="square">
            <a:spAutoFit/>
          </a:bodyPr>
          <a:lstStyle/>
          <a:p>
            <a:pPr marL="285750" indent="-285750">
              <a:buFont typeface="Arial"/>
              <a:buChar char="•"/>
            </a:pPr>
            <a:r>
              <a:rPr lang="en-US" sz="3200" dirty="0"/>
              <a:t>Time </a:t>
            </a:r>
            <a:r>
              <a:rPr lang="en-US" sz="3200" dirty="0" smtClean="0"/>
              <a:t>Dependent </a:t>
            </a:r>
            <a:r>
              <a:rPr lang="en-US" sz="3200" dirty="0"/>
              <a:t>Graph / </a:t>
            </a:r>
            <a:r>
              <a:rPr lang="en-US" sz="3200" dirty="0" smtClean="0"/>
              <a:t>Java</a:t>
            </a:r>
            <a:endParaRPr lang="en-US" sz="3200" dirty="0"/>
          </a:p>
          <a:p>
            <a:pPr marL="285750" indent="-285750">
              <a:buFont typeface="Arial"/>
              <a:buChar char="•"/>
            </a:pPr>
            <a:endParaRPr lang="en-US" sz="3200" dirty="0"/>
          </a:p>
          <a:p>
            <a:pPr marL="285750" indent="-285750">
              <a:buFont typeface="Arial"/>
              <a:buChar char="•"/>
            </a:pPr>
            <a:endParaRPr lang="en-US" sz="3200" dirty="0"/>
          </a:p>
        </p:txBody>
      </p:sp>
      <p:pic>
        <p:nvPicPr>
          <p:cNvPr id="4" name="Picture 3"/>
          <p:cNvPicPr>
            <a:picLocks noChangeAspect="1"/>
          </p:cNvPicPr>
          <p:nvPr/>
        </p:nvPicPr>
        <p:blipFill>
          <a:blip r:embed="rId3"/>
          <a:stretch>
            <a:fillRect/>
          </a:stretch>
        </p:blipFill>
        <p:spPr>
          <a:xfrm>
            <a:off x="1408220" y="1071958"/>
            <a:ext cx="6311843" cy="42041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673156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t>Issues / </a:t>
            </a:r>
            <a:r>
              <a:rPr lang="en-US" dirty="0" err="1" smtClean="0"/>
              <a:t>Learnings</a:t>
            </a:r>
            <a:endParaRPr lang="en-US" dirty="0"/>
          </a:p>
        </p:txBody>
      </p:sp>
      <p:sp>
        <p:nvSpPr>
          <p:cNvPr id="5" name="Rectangle 4"/>
          <p:cNvSpPr/>
          <p:nvPr/>
        </p:nvSpPr>
        <p:spPr>
          <a:xfrm>
            <a:off x="457200" y="1096536"/>
            <a:ext cx="8076738" cy="2062103"/>
          </a:xfrm>
          <a:prstGeom prst="rect">
            <a:avLst/>
          </a:prstGeom>
        </p:spPr>
        <p:txBody>
          <a:bodyPr wrap="square">
            <a:spAutoFit/>
          </a:bodyPr>
          <a:lstStyle/>
          <a:p>
            <a:pPr marL="285750" indent="-285750">
              <a:buFont typeface="Arial"/>
              <a:buChar char="•"/>
            </a:pPr>
            <a:r>
              <a:rPr lang="en-US" sz="3200" dirty="0" smtClean="0"/>
              <a:t>Thinking about graph </a:t>
            </a:r>
            <a:r>
              <a:rPr lang="en-US" sz="3200" smtClean="0"/>
              <a:t>db</a:t>
            </a:r>
            <a:endParaRPr lang="en-US" sz="3200" dirty="0" smtClean="0"/>
          </a:p>
          <a:p>
            <a:pPr marL="285750" indent="-285750">
              <a:buFont typeface="Arial"/>
              <a:buChar char="•"/>
            </a:pPr>
            <a:r>
              <a:rPr lang="en-US" sz="3200" dirty="0" smtClean="0"/>
              <a:t>Lack of code examples</a:t>
            </a:r>
          </a:p>
          <a:p>
            <a:pPr marL="285750" indent="-285750">
              <a:buFont typeface="Arial"/>
              <a:buChar char="•"/>
            </a:pPr>
            <a:endParaRPr lang="en-US" sz="3200" dirty="0"/>
          </a:p>
          <a:p>
            <a:pPr marL="285750" indent="-285750">
              <a:buFont typeface="Arial"/>
              <a:buChar char="•"/>
            </a:pPr>
            <a:endParaRPr lang="en-US" sz="3200" dirty="0"/>
          </a:p>
        </p:txBody>
      </p:sp>
    </p:spTree>
    <p:extLst>
      <p:ext uri="{BB962C8B-B14F-4D97-AF65-F5344CB8AC3E}">
        <p14:creationId xmlns:p14="http://schemas.microsoft.com/office/powerpoint/2010/main" val="409682795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
            <a:ext cx="8229600" cy="1355172"/>
          </a:xfrm>
        </p:spPr>
        <p:txBody>
          <a:bodyPr/>
          <a:lstStyle/>
          <a:p>
            <a:r>
              <a:rPr lang="en-US" dirty="0" smtClean="0"/>
              <a:t>The App</a:t>
            </a:r>
            <a:endParaRPr lang="en-US" dirty="0"/>
          </a:p>
        </p:txBody>
      </p:sp>
      <p:sp>
        <p:nvSpPr>
          <p:cNvPr id="4" name="Content Placeholder 3"/>
          <p:cNvSpPr>
            <a:spLocks noGrp="1"/>
          </p:cNvSpPr>
          <p:nvPr>
            <p:ph idx="1"/>
          </p:nvPr>
        </p:nvSpPr>
        <p:spPr>
          <a:xfrm>
            <a:off x="457200" y="1144027"/>
            <a:ext cx="8229600" cy="4525963"/>
          </a:xfrm>
        </p:spPr>
        <p:txBody>
          <a:bodyPr/>
          <a:lstStyle/>
          <a:p>
            <a:pPr marL="342900" lvl="1" indent="-342900">
              <a:buFont typeface="Arial"/>
              <a:buChar char="•"/>
            </a:pPr>
            <a:r>
              <a:rPr lang="en-US" dirty="0">
                <a:hlinkClick r:id="rId3"/>
              </a:rPr>
              <a:t>http://</a:t>
            </a:r>
            <a:r>
              <a:rPr lang="en-US" dirty="0" smtClean="0">
                <a:hlinkClick r:id="rId3"/>
              </a:rPr>
              <a:t>www.tramchester.co.uk</a:t>
            </a:r>
            <a:r>
              <a:rPr lang="en-US" dirty="0">
                <a:hlinkClick r:id="rId3"/>
              </a:rPr>
              <a:t>/</a:t>
            </a:r>
            <a:endParaRPr lang="en-US" dirty="0"/>
          </a:p>
          <a:p>
            <a:endParaRPr lang="en-US" dirty="0"/>
          </a:p>
        </p:txBody>
      </p:sp>
      <p:pic>
        <p:nvPicPr>
          <p:cNvPr id="5" name="Picture 4" descr="Photo 20-08-2013 11 05 3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870" y="1898664"/>
            <a:ext cx="2516155" cy="4466176"/>
          </a:xfrm>
          <a:prstGeom prst="rect">
            <a:avLst/>
          </a:prstGeom>
          <a:ln>
            <a:noFill/>
          </a:ln>
          <a:effectLst>
            <a:outerShdw blurRad="292100" dist="139700" dir="2700000" algn="tl" rotWithShape="0">
              <a:srgbClr val="333333">
                <a:alpha val="65000"/>
              </a:srgbClr>
            </a:outerShdw>
          </a:effectLst>
        </p:spPr>
      </p:pic>
      <p:pic>
        <p:nvPicPr>
          <p:cNvPr id="6" name="Picture 5" descr="Photo 20-08-2013 11 06 3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3514" y="1898664"/>
            <a:ext cx="2528425" cy="4466176"/>
          </a:xfrm>
          <a:prstGeom prst="rect">
            <a:avLst/>
          </a:prstGeom>
          <a:ln>
            <a:noFill/>
          </a:ln>
          <a:effectLst>
            <a:outerShdw blurRad="292100" dist="139700" dir="2700000" algn="tl" rotWithShape="0">
              <a:srgbClr val="333333">
                <a:alpha val="65000"/>
              </a:srgbClr>
            </a:outerShdw>
          </a:effectLst>
        </p:spPr>
      </p:pic>
      <p:pic>
        <p:nvPicPr>
          <p:cNvPr id="7" name="Picture 6" descr="Photo 20-08-2013 11 06 4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0424" y="1898664"/>
            <a:ext cx="2514338" cy="44629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767908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23939"/>
          </a:xfrm>
        </p:spPr>
        <p:txBody>
          <a:bodyPr/>
          <a:lstStyle/>
          <a:p>
            <a:r>
              <a:rPr lang="en-US" dirty="0" smtClean="0"/>
              <a:t>Any Questions?</a:t>
            </a:r>
            <a:endParaRPr lang="en-US" dirty="0"/>
          </a:p>
        </p:txBody>
      </p:sp>
      <p:sp>
        <p:nvSpPr>
          <p:cNvPr id="4" name="Content Placeholder 3"/>
          <p:cNvSpPr>
            <a:spLocks noGrp="1"/>
          </p:cNvSpPr>
          <p:nvPr>
            <p:ph idx="1"/>
          </p:nvPr>
        </p:nvSpPr>
        <p:spPr>
          <a:xfrm>
            <a:off x="457199" y="818697"/>
            <a:ext cx="8229600" cy="4525963"/>
          </a:xfrm>
        </p:spPr>
        <p:txBody>
          <a:bodyPr/>
          <a:lstStyle/>
          <a:p>
            <a:r>
              <a:rPr lang="en-US" dirty="0" smtClean="0"/>
              <a:t>Check out the app at</a:t>
            </a:r>
          </a:p>
          <a:p>
            <a:pPr lvl="1"/>
            <a:r>
              <a:rPr lang="en-US" dirty="0" smtClean="0">
                <a:hlinkClick r:id="rId2"/>
              </a:rPr>
              <a:t>http://www.tramchester.co.uk</a:t>
            </a:r>
            <a:endParaRPr lang="en-US" dirty="0" smtClean="0"/>
          </a:p>
          <a:p>
            <a:pPr lvl="1"/>
            <a:r>
              <a:rPr lang="en-US" dirty="0" smtClean="0"/>
              <a:t>@</a:t>
            </a:r>
            <a:r>
              <a:rPr lang="en-US" dirty="0" err="1" smtClean="0"/>
              <a:t>tramchester</a:t>
            </a:r>
            <a:endParaRPr lang="en-US" dirty="0"/>
          </a:p>
        </p:txBody>
      </p:sp>
      <p:pic>
        <p:nvPicPr>
          <p:cNvPr id="6" name="Content Placeholder 3"/>
          <p:cNvPicPr>
            <a:picLocks noChangeAspect="1"/>
          </p:cNvPicPr>
          <p:nvPr/>
        </p:nvPicPr>
        <p:blipFill rotWithShape="1">
          <a:blip r:embed="rId3"/>
          <a:srcRect l="1876" r="1341"/>
          <a:stretch/>
        </p:blipFill>
        <p:spPr bwMode="auto">
          <a:xfrm>
            <a:off x="757166" y="2344511"/>
            <a:ext cx="7929633" cy="3910955"/>
          </a:xfrm>
          <a:prstGeom prst="rect">
            <a:avLst/>
          </a:prstGeom>
          <a:noFill/>
          <a:ln w="9525">
            <a:noFill/>
            <a:miter lim="800000"/>
            <a:headEnd/>
            <a:tailEnd/>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7371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19209" y="1664413"/>
            <a:ext cx="1565870" cy="156587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Firswood</a:t>
            </a:r>
            <a:endParaRPr lang="en-US" dirty="0"/>
          </a:p>
        </p:txBody>
      </p:sp>
      <p:sp>
        <p:nvSpPr>
          <p:cNvPr id="5" name="Oval 4"/>
          <p:cNvSpPr/>
          <p:nvPr/>
        </p:nvSpPr>
        <p:spPr>
          <a:xfrm>
            <a:off x="3432095" y="1664413"/>
            <a:ext cx="1565870" cy="156587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Old Trafford</a:t>
            </a:r>
            <a:endParaRPr lang="en-US" dirty="0"/>
          </a:p>
        </p:txBody>
      </p:sp>
      <p:sp>
        <p:nvSpPr>
          <p:cNvPr id="6" name="Oval 5"/>
          <p:cNvSpPr/>
          <p:nvPr/>
        </p:nvSpPr>
        <p:spPr>
          <a:xfrm>
            <a:off x="6613153" y="1664413"/>
            <a:ext cx="1565870" cy="156587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err="1"/>
              <a:t>Cornbrook</a:t>
            </a:r>
            <a:endParaRPr lang="en-US" sz="1600" dirty="0"/>
          </a:p>
        </p:txBody>
      </p:sp>
      <p:sp>
        <p:nvSpPr>
          <p:cNvPr id="7" name="Oval 6"/>
          <p:cNvSpPr/>
          <p:nvPr/>
        </p:nvSpPr>
        <p:spPr>
          <a:xfrm>
            <a:off x="3584495" y="4516862"/>
            <a:ext cx="1565870" cy="156587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Media City</a:t>
            </a:r>
            <a:endParaRPr lang="en-US" dirty="0"/>
          </a:p>
        </p:txBody>
      </p:sp>
      <p:sp>
        <p:nvSpPr>
          <p:cNvPr id="8" name="Oval 7"/>
          <p:cNvSpPr/>
          <p:nvPr/>
        </p:nvSpPr>
        <p:spPr>
          <a:xfrm>
            <a:off x="6613153" y="4541520"/>
            <a:ext cx="1565870" cy="156587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City Centre</a:t>
            </a:r>
            <a:endParaRPr lang="en-US" dirty="0"/>
          </a:p>
        </p:txBody>
      </p:sp>
      <p:cxnSp>
        <p:nvCxnSpPr>
          <p:cNvPr id="10" name="Straight Arrow Connector 9"/>
          <p:cNvCxnSpPr>
            <a:stCxn id="4" idx="6"/>
            <a:endCxn id="5" idx="2"/>
          </p:cNvCxnSpPr>
          <p:nvPr/>
        </p:nvCxnSpPr>
        <p:spPr>
          <a:xfrm>
            <a:off x="1985079" y="2447348"/>
            <a:ext cx="144701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6"/>
            <a:endCxn id="6" idx="2"/>
          </p:cNvCxnSpPr>
          <p:nvPr/>
        </p:nvCxnSpPr>
        <p:spPr>
          <a:xfrm>
            <a:off x="4997965" y="2447348"/>
            <a:ext cx="161518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6" idx="4"/>
            <a:endCxn id="8" idx="0"/>
          </p:cNvCxnSpPr>
          <p:nvPr/>
        </p:nvCxnSpPr>
        <p:spPr>
          <a:xfrm>
            <a:off x="7396088" y="3230283"/>
            <a:ext cx="0" cy="13112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6" idx="3"/>
            <a:endCxn id="7" idx="0"/>
          </p:cNvCxnSpPr>
          <p:nvPr/>
        </p:nvCxnSpPr>
        <p:spPr>
          <a:xfrm flipH="1">
            <a:off x="4367430" y="3000967"/>
            <a:ext cx="2475039" cy="151589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8" idx="2"/>
            <a:endCxn id="7" idx="6"/>
          </p:cNvCxnSpPr>
          <p:nvPr/>
        </p:nvCxnSpPr>
        <p:spPr>
          <a:xfrm flipH="1" flipV="1">
            <a:off x="5150365" y="5299797"/>
            <a:ext cx="1462788" cy="246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493469" y="1960309"/>
            <a:ext cx="301660" cy="369332"/>
          </a:xfrm>
          <a:prstGeom prst="rect">
            <a:avLst/>
          </a:prstGeom>
          <a:noFill/>
        </p:spPr>
        <p:txBody>
          <a:bodyPr wrap="none" rtlCol="0">
            <a:spAutoFit/>
          </a:bodyPr>
          <a:lstStyle/>
          <a:p>
            <a:r>
              <a:rPr lang="en-US" dirty="0" smtClean="0"/>
              <a:t>1</a:t>
            </a:r>
            <a:endParaRPr lang="en-US" dirty="0"/>
          </a:p>
        </p:txBody>
      </p:sp>
      <p:sp>
        <p:nvSpPr>
          <p:cNvPr id="20" name="TextBox 19"/>
          <p:cNvSpPr txBox="1"/>
          <p:nvPr/>
        </p:nvSpPr>
        <p:spPr>
          <a:xfrm>
            <a:off x="5629652" y="1964761"/>
            <a:ext cx="301660" cy="369332"/>
          </a:xfrm>
          <a:prstGeom prst="rect">
            <a:avLst/>
          </a:prstGeom>
          <a:noFill/>
        </p:spPr>
        <p:txBody>
          <a:bodyPr wrap="none" rtlCol="0">
            <a:spAutoFit/>
          </a:bodyPr>
          <a:lstStyle/>
          <a:p>
            <a:r>
              <a:rPr lang="en-US" dirty="0"/>
              <a:t>2</a:t>
            </a:r>
          </a:p>
        </p:txBody>
      </p:sp>
      <p:sp>
        <p:nvSpPr>
          <p:cNvPr id="21" name="TextBox 20"/>
          <p:cNvSpPr txBox="1"/>
          <p:nvPr/>
        </p:nvSpPr>
        <p:spPr>
          <a:xfrm>
            <a:off x="5478822" y="3320950"/>
            <a:ext cx="301660" cy="369332"/>
          </a:xfrm>
          <a:prstGeom prst="rect">
            <a:avLst/>
          </a:prstGeom>
          <a:noFill/>
        </p:spPr>
        <p:txBody>
          <a:bodyPr wrap="none" rtlCol="0">
            <a:spAutoFit/>
          </a:bodyPr>
          <a:lstStyle/>
          <a:p>
            <a:r>
              <a:rPr lang="en-US" dirty="0"/>
              <a:t>8</a:t>
            </a:r>
            <a:endParaRPr lang="en-US" dirty="0"/>
          </a:p>
        </p:txBody>
      </p:sp>
      <p:sp>
        <p:nvSpPr>
          <p:cNvPr id="22" name="TextBox 21"/>
          <p:cNvSpPr txBox="1"/>
          <p:nvPr/>
        </p:nvSpPr>
        <p:spPr>
          <a:xfrm>
            <a:off x="7542323" y="3658016"/>
            <a:ext cx="301660" cy="369332"/>
          </a:xfrm>
          <a:prstGeom prst="rect">
            <a:avLst/>
          </a:prstGeom>
          <a:noFill/>
        </p:spPr>
        <p:txBody>
          <a:bodyPr wrap="none" rtlCol="0">
            <a:spAutoFit/>
          </a:bodyPr>
          <a:lstStyle/>
          <a:p>
            <a:r>
              <a:rPr lang="en-US" dirty="0" smtClean="0"/>
              <a:t>4</a:t>
            </a:r>
            <a:endParaRPr lang="en-US" dirty="0"/>
          </a:p>
        </p:txBody>
      </p:sp>
      <p:sp>
        <p:nvSpPr>
          <p:cNvPr id="23" name="TextBox 22"/>
          <p:cNvSpPr txBox="1"/>
          <p:nvPr/>
        </p:nvSpPr>
        <p:spPr>
          <a:xfrm>
            <a:off x="5782052" y="4817209"/>
            <a:ext cx="418654" cy="369332"/>
          </a:xfrm>
          <a:prstGeom prst="rect">
            <a:avLst/>
          </a:prstGeom>
          <a:noFill/>
        </p:spPr>
        <p:txBody>
          <a:bodyPr wrap="none" rtlCol="0">
            <a:spAutoFit/>
          </a:bodyPr>
          <a:lstStyle/>
          <a:p>
            <a:r>
              <a:rPr lang="en-US" dirty="0" smtClean="0"/>
              <a:t>16</a:t>
            </a:r>
            <a:endParaRPr lang="en-US" dirty="0"/>
          </a:p>
        </p:txBody>
      </p:sp>
    </p:spTree>
    <p:extLst>
      <p:ext uri="{BB962C8B-B14F-4D97-AF65-F5344CB8AC3E}">
        <p14:creationId xmlns:p14="http://schemas.microsoft.com/office/powerpoint/2010/main" val="2890959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3236</TotalTime>
  <Words>1190</Words>
  <Application>Microsoft Macintosh PowerPoint</Application>
  <PresentationFormat>On-screen Show (4:3)</PresentationFormat>
  <Paragraphs>367</Paragraphs>
  <Slides>33</Slides>
  <Notes>23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Geek  Night</vt:lpstr>
      <vt:lpstr>Agenda</vt:lpstr>
      <vt:lpstr>What is a Tech Lab?</vt:lpstr>
      <vt:lpstr>What did we look at?</vt:lpstr>
      <vt:lpstr>The App</vt:lpstr>
      <vt:lpstr>Why the cloud?</vt:lpstr>
      <vt:lpstr>A nice problem to have…..</vt:lpstr>
      <vt:lpstr>Deployment</vt:lpstr>
      <vt:lpstr>Phoenix Server</vt:lpstr>
      <vt:lpstr>Why a graph database?</vt:lpstr>
      <vt:lpstr>Neo4J</vt:lpstr>
      <vt:lpstr>Cypher</vt:lpstr>
      <vt:lpstr>Demo 1 </vt:lpstr>
      <vt:lpstr>Benefits of Graph DB</vt:lpstr>
      <vt:lpstr>Performance</vt:lpstr>
      <vt:lpstr>Add Slide</vt:lpstr>
      <vt:lpstr>Benefits of Graph DB</vt:lpstr>
      <vt:lpstr>Flexibility</vt:lpstr>
      <vt:lpstr>Demo 2 </vt:lpstr>
      <vt:lpstr>Tram Data…</vt:lpstr>
      <vt:lpstr>Graph Model – Iteration 1</vt:lpstr>
      <vt:lpstr>Graph Model – Iteration 2</vt:lpstr>
      <vt:lpstr>Graph Model – Iteration 3</vt:lpstr>
      <vt:lpstr>Graph Model – Iteration 4</vt:lpstr>
      <vt:lpstr>Time Dependent Graph</vt:lpstr>
      <vt:lpstr>Heuristics</vt:lpstr>
      <vt:lpstr>Traversal API</vt:lpstr>
      <vt:lpstr>Demo 3</vt:lpstr>
      <vt:lpstr>Issues / Learnings</vt:lpstr>
      <vt:lpstr>The App</vt:lpstr>
      <vt:lpstr>Any Questions?</vt:lpstr>
      <vt:lpstr>PowerPoint Presentation</vt:lpstr>
    </vt:vector>
  </TitlesOfParts>
  <Company>ThoughtWorks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QTB  September 2013</dc:title>
  <dc:creator>Ian Cartwright</dc:creator>
  <cp:lastModifiedBy>Nima Montazeri</cp:lastModifiedBy>
  <cp:revision>128</cp:revision>
  <dcterms:created xsi:type="dcterms:W3CDTF">2013-09-16T21:06:52Z</dcterms:created>
  <dcterms:modified xsi:type="dcterms:W3CDTF">2013-09-25T14:36:32Z</dcterms:modified>
</cp:coreProperties>
</file>