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87" r:id="rId2"/>
    <p:sldId id="256" r:id="rId3"/>
    <p:sldId id="257" r:id="rId4"/>
    <p:sldId id="258" r:id="rId5"/>
    <p:sldId id="259" r:id="rId6"/>
    <p:sldId id="262" r:id="rId7"/>
    <p:sldId id="263" r:id="rId8"/>
    <p:sldId id="265" r:id="rId9"/>
    <p:sldId id="260" r:id="rId10"/>
    <p:sldId id="286" r:id="rId11"/>
    <p:sldId id="285" r:id="rId12"/>
    <p:sldId id="276" r:id="rId13"/>
    <p:sldId id="277" r:id="rId14"/>
    <p:sldId id="278" r:id="rId15"/>
    <p:sldId id="267" r:id="rId16"/>
    <p:sldId id="284" r:id="rId17"/>
    <p:sldId id="282" r:id="rId18"/>
    <p:sldId id="268" r:id="rId19"/>
    <p:sldId id="269" r:id="rId20"/>
    <p:sldId id="270" r:id="rId21"/>
    <p:sldId id="271" r:id="rId22"/>
    <p:sldId id="272" r:id="rId23"/>
    <p:sldId id="279" r:id="rId24"/>
    <p:sldId id="273" r:id="rId25"/>
    <p:sldId id="274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9" autoAdjust="0"/>
    <p:restoredTop sz="75613" autoAdjust="0"/>
  </p:normalViewPr>
  <p:slideViewPr>
    <p:cSldViewPr snapToGrid="0" snapToObjects="1">
      <p:cViewPr varScale="1">
        <p:scale>
          <a:sx n="104" d="100"/>
          <a:sy n="104" d="100"/>
        </p:scale>
        <p:origin x="-2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6" d="100"/>
          <a:sy n="96" d="100"/>
        </p:scale>
        <p:origin x="-4368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86C85B-33AB-3A46-9DF5-C756DC3683F6}" type="datetimeFigureOut">
              <a:rPr lang="en-US" smtClean="0"/>
              <a:pPr/>
              <a:t>17/09/2013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AA5EEC-FF85-8641-9AF1-B5AA63AC97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659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A5EEC-FF85-8641-9AF1-B5AA63AC976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206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A5EEC-FF85-8641-9AF1-B5AA63AC976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032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A5EEC-FF85-8641-9AF1-B5AA63AC976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330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A5EEC-FF85-8641-9AF1-B5AA63AC976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5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A5EEC-FF85-8641-9AF1-B5AA63AC976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761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A5EEC-FF85-8641-9AF1-B5AA63AC976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045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A5EEC-FF85-8641-9AF1-B5AA63AC976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8062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A5EEC-FF85-8641-9AF1-B5AA63AC976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199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A5EEC-FF85-8641-9AF1-B5AA63AC976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8062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Polyglot solution -&gt;</a:t>
            </a:r>
            <a:r>
              <a:rPr lang="en-US" baseline="0" dirty="0" smtClean="0"/>
              <a:t> RDBS for time tables</a:t>
            </a:r>
          </a:p>
          <a:p>
            <a:r>
              <a:rPr lang="en-US" baseline="0" dirty="0" smtClean="0"/>
              <a:t>			Neo4J for path finding</a:t>
            </a:r>
          </a:p>
          <a:p>
            <a:endParaRPr lang="en-US" dirty="0" smtClean="0"/>
          </a:p>
          <a:p>
            <a:r>
              <a:rPr lang="en-US" dirty="0" smtClean="0"/>
              <a:t>Finding correct</a:t>
            </a:r>
            <a:r>
              <a:rPr lang="en-US" baseline="0" dirty="0" smtClean="0"/>
              <a:t> graph model was our biggest challenge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is our first model:</a:t>
            </a:r>
          </a:p>
          <a:p>
            <a:r>
              <a:rPr lang="en-US" baseline="0" dirty="0" smtClean="0"/>
              <a:t>	* It returned all stations between A and B</a:t>
            </a:r>
          </a:p>
          <a:p>
            <a:r>
              <a:rPr lang="en-US" baseline="0" dirty="0" smtClean="0"/>
              <a:t>	* required a lot of post processing </a:t>
            </a:r>
          </a:p>
          <a:p>
            <a:r>
              <a:rPr lang="en-US" baseline="0" dirty="0" smtClean="0"/>
              <a:t>	* didn’t handle exceptions (</a:t>
            </a:r>
            <a:r>
              <a:rPr lang="en-US" baseline="0" dirty="0" err="1" smtClean="0"/>
              <a:t>e.g</a:t>
            </a:r>
            <a:r>
              <a:rPr lang="en-US" baseline="0" dirty="0" smtClean="0"/>
              <a:t>: woodlands)</a:t>
            </a:r>
          </a:p>
          <a:p>
            <a:endParaRPr lang="en-US" baseline="0" dirty="0" smtClean="0"/>
          </a:p>
          <a:p>
            <a:r>
              <a:rPr lang="en-US" baseline="0" dirty="0" smtClean="0"/>
              <a:t>Example: </a:t>
            </a:r>
          </a:p>
          <a:p>
            <a:r>
              <a:rPr lang="en-US" baseline="0" dirty="0" smtClean="0"/>
              <a:t>	A to G =&gt; A1-B1-C1-Change Platform-C2-&gt;F2-G2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A5EEC-FF85-8641-9AF1-B5AA63AC976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773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baseline="0" dirty="0" smtClean="0"/>
              <a:t>This is our 2</a:t>
            </a:r>
            <a:r>
              <a:rPr lang="en-US" baseline="30000" dirty="0" smtClean="0"/>
              <a:t>nd</a:t>
            </a:r>
            <a:r>
              <a:rPr lang="en-US" baseline="0" dirty="0" smtClean="0"/>
              <a:t> model:</a:t>
            </a:r>
          </a:p>
          <a:p>
            <a:r>
              <a:rPr lang="en-US" baseline="0" dirty="0" smtClean="0"/>
              <a:t>	* A lot of relationships</a:t>
            </a:r>
          </a:p>
          <a:p>
            <a:r>
              <a:rPr lang="en-US" baseline="0" dirty="0" smtClean="0"/>
              <a:t>	* still didn’t handle exceptions (</a:t>
            </a:r>
            <a:r>
              <a:rPr lang="en-US" baseline="0" dirty="0" err="1" smtClean="0"/>
              <a:t>e.g</a:t>
            </a:r>
            <a:r>
              <a:rPr lang="en-US" baseline="0" dirty="0" smtClean="0"/>
              <a:t>: woodlands)</a:t>
            </a:r>
          </a:p>
          <a:p>
            <a:r>
              <a:rPr lang="en-US" baseline="0" dirty="0" smtClean="0"/>
              <a:t>	* required less post processing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Example: </a:t>
            </a:r>
          </a:p>
          <a:p>
            <a:r>
              <a:rPr lang="en-US" baseline="0" dirty="0" smtClean="0"/>
              <a:t>	A to G =&gt; A1-C1-Change Platform-C2-&gt;G2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A5EEC-FF85-8641-9AF1-B5AA63AC976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0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</a:t>
            </a:r>
            <a:r>
              <a:rPr lang="en-US" baseline="0" dirty="0" smtClean="0"/>
              <a:t> graph has all the time table data.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At any given period in time there are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A5EEC-FF85-8641-9AF1-B5AA63AC976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8391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</a:t>
            </a:r>
            <a:r>
              <a:rPr lang="en-US" baseline="0" dirty="0" smtClean="0"/>
              <a:t> graph has all the time table data.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At any given period in time there are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A5EEC-FF85-8641-9AF1-B5AA63AC976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8391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A5EEC-FF85-8641-9AF1-B5AA63AC976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3721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Geek night</a:t>
            </a:r>
            <a:r>
              <a:rPr lang="en-US" baseline="0" dirty="0" smtClean="0"/>
              <a:t> / New York Graph Connect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A5EEC-FF85-8641-9AF1-B5AA63AC976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151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4FFEF1E-8649-AF44-AA46-B1C11796D770}" type="datetimeFigureOut">
              <a:rPr lang="en-US" smtClean="0"/>
              <a:pPr/>
              <a:t>17/09/2013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6A77D6-8333-F043-A25C-8FE330483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45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4FFEF1E-8649-AF44-AA46-B1C11796D770}" type="datetimeFigureOut">
              <a:rPr lang="en-US" smtClean="0"/>
              <a:pPr/>
              <a:t>17/09/2013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6A77D6-8333-F043-A25C-8FE330483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656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4FFEF1E-8649-AF44-AA46-B1C11796D770}" type="datetimeFigureOut">
              <a:rPr lang="en-US" smtClean="0"/>
              <a:pPr/>
              <a:t>17/09/2013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6A77D6-8333-F043-A25C-8FE330483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7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4FFEF1E-8649-AF44-AA46-B1C11796D770}" type="datetimeFigureOut">
              <a:rPr lang="en-US" smtClean="0"/>
              <a:pPr/>
              <a:t>17/09/2013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6A77D6-8333-F043-A25C-8FE330483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73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4FFEF1E-8649-AF44-AA46-B1C11796D770}" type="datetimeFigureOut">
              <a:rPr lang="en-US" smtClean="0"/>
              <a:pPr/>
              <a:t>17/09/2013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6A77D6-8333-F043-A25C-8FE330483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580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4FFEF1E-8649-AF44-AA46-B1C11796D770}" type="datetimeFigureOut">
              <a:rPr lang="en-US" smtClean="0"/>
              <a:pPr/>
              <a:t>17/09/2013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6A77D6-8333-F043-A25C-8FE330483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379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4FFEF1E-8649-AF44-AA46-B1C11796D770}" type="datetimeFigureOut">
              <a:rPr lang="en-US" smtClean="0"/>
              <a:pPr/>
              <a:t>17/09/2013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6A77D6-8333-F043-A25C-8FE330483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815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4FFEF1E-8649-AF44-AA46-B1C11796D770}" type="datetimeFigureOut">
              <a:rPr lang="en-US" smtClean="0"/>
              <a:pPr/>
              <a:t>17/09/2013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6A77D6-8333-F043-A25C-8FE330483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62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4FFEF1E-8649-AF44-AA46-B1C11796D770}" type="datetimeFigureOut">
              <a:rPr lang="en-US" smtClean="0"/>
              <a:pPr/>
              <a:t>17/09/2013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6A77D6-8333-F043-A25C-8FE330483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370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4FFEF1E-8649-AF44-AA46-B1C11796D770}" type="datetimeFigureOut">
              <a:rPr lang="en-US" smtClean="0"/>
              <a:pPr/>
              <a:t>17/09/2013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6A77D6-8333-F043-A25C-8FE330483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81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4FFEF1E-8649-AF44-AA46-B1C11796D770}" type="datetimeFigureOut">
              <a:rPr lang="en-US" smtClean="0"/>
              <a:pPr/>
              <a:t>17/09/2013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6A77D6-8333-F043-A25C-8FE3304836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16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-1"/>
            <a:ext cx="9144000" cy="893187"/>
          </a:xfrm>
          <a:prstGeom prst="rect">
            <a:avLst/>
          </a:prstGeom>
          <a:solidFill>
            <a:srgbClr val="FDD82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5265" y="87530"/>
            <a:ext cx="8007349" cy="805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51000"/>
            <a:ext cx="7929561" cy="3280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845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ahoma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tagm.org.uk/" TargetMode="External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hyperlink" Target="http://www.tramchester.co.uk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ramchester.co.uk" TargetMode="Externa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tw_northn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9996" y="-67428"/>
            <a:ext cx="11195040" cy="69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125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witter-bg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1190" y="1125835"/>
            <a:ext cx="6604000" cy="330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2871" y="100355"/>
            <a:ext cx="9216871" cy="1470025"/>
          </a:xfrm>
        </p:spPr>
        <p:txBody>
          <a:bodyPr/>
          <a:lstStyle/>
          <a:p>
            <a:r>
              <a:rPr lang="en-US" dirty="0" smtClean="0">
                <a:latin typeface="Monoton"/>
                <a:cs typeface="Monoton"/>
              </a:rPr>
              <a:t>QTB Sept 2013</a:t>
            </a:r>
            <a:endParaRPr lang="en-US" dirty="0">
              <a:latin typeface="Monoton"/>
              <a:cs typeface="Monoto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err="1" smtClean="0">
                <a:solidFill>
                  <a:schemeClr val="tx1"/>
                </a:solidFill>
              </a:rPr>
              <a:t>thoughtworks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@</a:t>
            </a:r>
            <a:r>
              <a:rPr lang="en-US" dirty="0" err="1" smtClean="0">
                <a:solidFill>
                  <a:schemeClr val="tx1"/>
                </a:solidFill>
              </a:rPr>
              <a:t>tramchester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#</a:t>
            </a:r>
            <a:r>
              <a:rPr lang="en-US" dirty="0" err="1">
                <a:solidFill>
                  <a:srgbClr val="000000"/>
                </a:solidFill>
              </a:rPr>
              <a:t>twuknorth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" name="Picture 8" descr="icon114x11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8289" y="1918708"/>
            <a:ext cx="1447800" cy="1447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86492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5"/>
            <a:ext cx="8229600" cy="1355172"/>
          </a:xfrm>
        </p:spPr>
        <p:txBody>
          <a:bodyPr/>
          <a:lstStyle/>
          <a:p>
            <a:r>
              <a:rPr lang="en-US" dirty="0" smtClean="0"/>
              <a:t>What is a Tech Lab?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Experiment and learn about technology</a:t>
            </a:r>
          </a:p>
          <a:p>
            <a:r>
              <a:rPr lang="en-US" dirty="0" smtClean="0"/>
              <a:t>Time-boxed</a:t>
            </a:r>
          </a:p>
          <a:p>
            <a:pPr lvl="1"/>
            <a:r>
              <a:rPr lang="en-US" dirty="0" smtClean="0"/>
              <a:t>6 weeks maximum</a:t>
            </a:r>
          </a:p>
          <a:p>
            <a:r>
              <a:rPr lang="en-US" dirty="0" smtClean="0"/>
              <a:t>Small team</a:t>
            </a:r>
          </a:p>
          <a:p>
            <a:pPr lvl="1"/>
            <a:r>
              <a:rPr lang="en-US" dirty="0" smtClean="0"/>
              <a:t>Core of 3 people (2 Developers, 1 BA)</a:t>
            </a:r>
          </a:p>
          <a:p>
            <a:pPr lvl="2"/>
            <a:r>
              <a:rPr lang="en-US" dirty="0" smtClean="0"/>
              <a:t>With support and expertise as needed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585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003"/>
            <a:ext cx="8229600" cy="948255"/>
          </a:xfrm>
        </p:spPr>
        <p:txBody>
          <a:bodyPr>
            <a:normAutofit/>
          </a:bodyPr>
          <a:lstStyle/>
          <a:p>
            <a:r>
              <a:rPr lang="en-US" dirty="0" smtClean="0"/>
              <a:t>Tech Lab - Desired Outcomes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107110" y="4006955"/>
            <a:ext cx="4693757" cy="2060845"/>
            <a:chOff x="550607" y="2647627"/>
            <a:chExt cx="4693757" cy="2060845"/>
          </a:xfrm>
        </p:grpSpPr>
        <p:cxnSp>
          <p:nvCxnSpPr>
            <p:cNvPr id="5" name="Straight Connector 4"/>
            <p:cNvCxnSpPr/>
            <p:nvPr/>
          </p:nvCxnSpPr>
          <p:spPr bwMode="auto">
            <a:xfrm flipV="1">
              <a:off x="1119289" y="3239576"/>
              <a:ext cx="3282531" cy="2152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flipV="1">
              <a:off x="1131776" y="3725621"/>
              <a:ext cx="3282531" cy="2152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flipV="1">
              <a:off x="1144266" y="4222427"/>
              <a:ext cx="3282531" cy="2152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 flipV="1">
              <a:off x="1145993" y="4686946"/>
              <a:ext cx="3282531" cy="2152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" name="TextBox 8"/>
            <p:cNvSpPr txBox="1"/>
            <p:nvPr/>
          </p:nvSpPr>
          <p:spPr>
            <a:xfrm>
              <a:off x="4197333" y="2647627"/>
              <a:ext cx="10470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More important</a:t>
              </a:r>
              <a:endParaRPr lang="en-US" sz="1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50607" y="2692399"/>
              <a:ext cx="106952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Less important</a:t>
              </a:r>
              <a:endParaRPr lang="en-US" sz="10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244394" y="4458990"/>
            <a:ext cx="1312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Tech Learning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889235" y="5459921"/>
            <a:ext cx="16616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Produce Collateral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943048" y="5858145"/>
            <a:ext cx="16081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Excite community</a:t>
            </a:r>
            <a:endParaRPr lang="en-US" sz="1400" dirty="0"/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5969086" y="4502040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5960049" y="4988084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5972538" y="5495654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5995790" y="5927884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2682699" y="4541216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2695187" y="5016497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2696914" y="5491778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>
            <a:off x="2697319" y="5955006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2" name="Picture 21" descr="1377269046_trai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207" y="4816096"/>
            <a:ext cx="609600" cy="609600"/>
          </a:xfrm>
          <a:prstGeom prst="rect">
            <a:avLst/>
          </a:prstGeom>
        </p:spPr>
      </p:pic>
      <p:pic>
        <p:nvPicPr>
          <p:cNvPr id="23" name="Picture 22" descr="1377269046_trai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130" y="5237563"/>
            <a:ext cx="609600" cy="609600"/>
          </a:xfrm>
          <a:prstGeom prst="rect">
            <a:avLst/>
          </a:prstGeom>
        </p:spPr>
      </p:pic>
      <p:pic>
        <p:nvPicPr>
          <p:cNvPr id="24" name="Picture 23" descr="1377269046_trai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316" y="4344258"/>
            <a:ext cx="609600" cy="609600"/>
          </a:xfrm>
          <a:prstGeom prst="rect">
            <a:avLst/>
          </a:prstGeom>
        </p:spPr>
      </p:pic>
      <p:pic>
        <p:nvPicPr>
          <p:cNvPr id="25" name="Picture 24" descr="1377269046_trai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404" y="5732649"/>
            <a:ext cx="609600" cy="609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18304" y="4954039"/>
            <a:ext cx="2266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Working software to demo</a:t>
            </a:r>
            <a:endParaRPr 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790482" y="1023679"/>
            <a:ext cx="75938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Tech Learning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Understand the pros and cons of a technology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What is good and what is not so good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Working Software to demo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Create something real!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Produce collateral 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Produced tangible outputs we can share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Excite Community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Get people excited about what we are doing</a:t>
            </a:r>
          </a:p>
        </p:txBody>
      </p:sp>
      <p:sp>
        <p:nvSpPr>
          <p:cNvPr id="36" name="TextBox 35"/>
          <p:cNvSpPr txBox="1"/>
          <p:nvPr/>
        </p:nvSpPr>
        <p:spPr>
          <a:xfrm rot="20406624">
            <a:off x="1868772" y="4425396"/>
            <a:ext cx="46184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Actually we want them all please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664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003"/>
            <a:ext cx="8229600" cy="1355172"/>
          </a:xfrm>
        </p:spPr>
        <p:txBody>
          <a:bodyPr/>
          <a:lstStyle/>
          <a:p>
            <a:r>
              <a:rPr lang="en-US" dirty="0" smtClean="0"/>
              <a:t>What did we look 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7051" y="1120756"/>
            <a:ext cx="6238551" cy="541329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Domain: Travel in and around Manchester</a:t>
            </a:r>
          </a:p>
          <a:p>
            <a:pPr lvl="1"/>
            <a:r>
              <a:rPr lang="en-US" dirty="0" smtClean="0"/>
              <a:t>Raw Data is available from </a:t>
            </a:r>
            <a:r>
              <a:rPr lang="en-US" dirty="0" smtClean="0">
                <a:hlinkClick r:id="rId3"/>
              </a:rPr>
              <a:t>http://www.datagm.org.uk/</a:t>
            </a:r>
            <a:endParaRPr lang="en-US" dirty="0" smtClean="0"/>
          </a:p>
          <a:p>
            <a:pPr lvl="1"/>
            <a:r>
              <a:rPr lang="en-US" dirty="0" err="1" smtClean="0"/>
              <a:t>Metrolink</a:t>
            </a:r>
            <a:r>
              <a:rPr lang="en-US" dirty="0" smtClean="0"/>
              <a:t> was initial focus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Tech: Not Only </a:t>
            </a:r>
            <a:r>
              <a:rPr lang="en-US" dirty="0" err="1" smtClean="0"/>
              <a:t>Sql</a:t>
            </a:r>
            <a:endParaRPr lang="en-US" dirty="0" smtClean="0"/>
          </a:p>
          <a:p>
            <a:pPr lvl="1"/>
            <a:r>
              <a:rPr lang="en-US" dirty="0" smtClean="0"/>
              <a:t>Experiment with Graph database as way of modeling a travel network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Tech: cloud</a:t>
            </a:r>
          </a:p>
          <a:p>
            <a:pPr lvl="1"/>
            <a:r>
              <a:rPr lang="en-US" dirty="0" smtClean="0"/>
              <a:t>Host in AWS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105436"/>
            <a:ext cx="1956767" cy="1661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772481"/>
            <a:ext cx="1995644" cy="1099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515" y="1600200"/>
            <a:ext cx="1663742" cy="16637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4507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196" y="1037462"/>
            <a:ext cx="3356803" cy="28012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7196" y="3655630"/>
            <a:ext cx="3335983" cy="26479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dirty="0" smtClean="0"/>
              <a:t>Why the cloud?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86" y="1398093"/>
            <a:ext cx="5442664" cy="5132719"/>
          </a:xfrm>
        </p:spPr>
        <p:txBody>
          <a:bodyPr>
            <a:normAutofit/>
          </a:bodyPr>
          <a:lstStyle/>
          <a:p>
            <a:r>
              <a:rPr lang="en-US" dirty="0" smtClean="0"/>
              <a:t>Keep things “Realistic”</a:t>
            </a:r>
          </a:p>
          <a:p>
            <a:pPr lvl="1"/>
            <a:r>
              <a:rPr lang="en-US" dirty="0" smtClean="0"/>
              <a:t>Compiling and running on a laptop doesn’t tell us enough</a:t>
            </a:r>
          </a:p>
          <a:p>
            <a:r>
              <a:rPr lang="en-US" dirty="0" smtClean="0"/>
              <a:t>Experiment; not sure what we’d need</a:t>
            </a:r>
          </a:p>
          <a:p>
            <a:r>
              <a:rPr lang="en-US" dirty="0" smtClean="0"/>
              <a:t>Keep costs reasonable and controllable</a:t>
            </a:r>
          </a:p>
          <a:p>
            <a:r>
              <a:rPr lang="en-US" dirty="0" smtClean="0"/>
              <a:t>Very easy to automate and script AWS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78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2706"/>
          </a:xfrm>
        </p:spPr>
        <p:txBody>
          <a:bodyPr/>
          <a:lstStyle/>
          <a:p>
            <a:r>
              <a:rPr lang="en-US" dirty="0" smtClean="0"/>
              <a:t>Deployment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5607483" cy="4525963"/>
          </a:xfrm>
        </p:spPr>
        <p:txBody>
          <a:bodyPr/>
          <a:lstStyle/>
          <a:p>
            <a:r>
              <a:rPr lang="en-US" dirty="0" smtClean="0"/>
              <a:t>Continuous Deployment</a:t>
            </a:r>
          </a:p>
          <a:p>
            <a:pPr lvl="1"/>
            <a:r>
              <a:rPr lang="en-US" dirty="0" smtClean="0"/>
              <a:t>We used Go</a:t>
            </a:r>
          </a:p>
          <a:p>
            <a:r>
              <a:rPr lang="en-US" dirty="0" smtClean="0"/>
              <a:t>Use Phoenix Server pattern</a:t>
            </a:r>
          </a:p>
          <a:p>
            <a:r>
              <a:rPr lang="en-US" dirty="0" smtClean="0"/>
              <a:t>Ant, shell scripts and Cloud Formation</a:t>
            </a:r>
          </a:p>
          <a:p>
            <a:r>
              <a:rPr lang="en-US" dirty="0" err="1"/>
              <a:t>c</a:t>
            </a:r>
            <a:r>
              <a:rPr lang="en-US" dirty="0" err="1" smtClean="0"/>
              <a:t>loudinit</a:t>
            </a:r>
            <a:r>
              <a:rPr lang="en-US" dirty="0" smtClean="0"/>
              <a:t> for “bootstrapping” software on to the instances </a:t>
            </a:r>
          </a:p>
          <a:p>
            <a:endParaRPr lang="en-US" dirty="0"/>
          </a:p>
        </p:txBody>
      </p:sp>
      <p:pic>
        <p:nvPicPr>
          <p:cNvPr id="5" name="Picture 4" descr="Pipelin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684" y="1600200"/>
            <a:ext cx="2693220" cy="3095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481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dirty="0" smtClean="0"/>
              <a:t>Phoenix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6143"/>
            <a:ext cx="6280749" cy="4668326"/>
          </a:xfrm>
        </p:spPr>
        <p:txBody>
          <a:bodyPr>
            <a:normAutofit/>
          </a:bodyPr>
          <a:lstStyle/>
          <a:p>
            <a:r>
              <a:rPr lang="en-US" dirty="0" smtClean="0"/>
              <a:t>Axiom: It is easier to create new instances and install software on to them than it is to try and upgrade and reconfigure software on existing instances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417" y="1289459"/>
            <a:ext cx="2093184" cy="2046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610062" y="3758532"/>
            <a:ext cx="807673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3200" dirty="0"/>
              <a:t>Wanted to avoid complex chef/puppet scripts </a:t>
            </a:r>
          </a:p>
          <a:p>
            <a:pPr marL="742950" lvl="1" indent="-285750">
              <a:buFont typeface="Arial"/>
              <a:buChar char="•"/>
            </a:pPr>
            <a:r>
              <a:rPr lang="en-US" sz="3200" dirty="0"/>
              <a:t>We avoided chef/puppet entirely </a:t>
            </a:r>
            <a:r>
              <a:rPr lang="en-US" sz="3200" dirty="0">
                <a:sym typeface="Wingdings"/>
              </a:rPr>
              <a:t></a:t>
            </a:r>
            <a:endParaRPr lang="en-US" sz="3200" dirty="0"/>
          </a:p>
          <a:p>
            <a:pPr marL="285750" indent="-285750">
              <a:buFont typeface="Arial"/>
              <a:buChar char="•"/>
            </a:pPr>
            <a:r>
              <a:rPr lang="en-US" sz="3200" dirty="0"/>
              <a:t>“Banned” manual updates to deployed instances</a:t>
            </a:r>
          </a:p>
        </p:txBody>
      </p:sp>
    </p:spTree>
    <p:extLst>
      <p:ext uri="{BB962C8B-B14F-4D97-AF65-F5344CB8AC3E}">
        <p14:creationId xmlns:p14="http://schemas.microsoft.com/office/powerpoint/2010/main" val="1655674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29371"/>
          </a:xfrm>
        </p:spPr>
        <p:txBody>
          <a:bodyPr>
            <a:normAutofit/>
          </a:bodyPr>
          <a:lstStyle/>
          <a:p>
            <a:r>
              <a:rPr lang="en-US" dirty="0" smtClean="0"/>
              <a:t>Why a graph database?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3390" y="6472646"/>
            <a:ext cx="3896931" cy="3987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 smtClean="0"/>
              <a:t>Map © Transport for Greater Manchester 2013</a:t>
            </a:r>
            <a:endParaRPr lang="en-US" sz="1400" dirty="0"/>
          </a:p>
        </p:txBody>
      </p:sp>
      <p:pic>
        <p:nvPicPr>
          <p:cNvPr id="4" name="Picture 3" descr="zoom_tram_ma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34" y="1003183"/>
            <a:ext cx="7023629" cy="52811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Oval 4"/>
          <p:cNvSpPr/>
          <p:nvPr/>
        </p:nvSpPr>
        <p:spPr>
          <a:xfrm>
            <a:off x="2241539" y="2086231"/>
            <a:ext cx="414680" cy="440571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87982" y="2951319"/>
            <a:ext cx="414680" cy="440571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599101" y="2951319"/>
            <a:ext cx="414680" cy="440571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525919" y="2951319"/>
            <a:ext cx="414680" cy="440571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970547" y="3689923"/>
            <a:ext cx="414680" cy="440571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Curved Connector 10"/>
          <p:cNvCxnSpPr>
            <a:stCxn id="6" idx="0"/>
            <a:endCxn id="7" idx="1"/>
          </p:cNvCxnSpPr>
          <p:nvPr/>
        </p:nvCxnSpPr>
        <p:spPr>
          <a:xfrm rot="16200000" flipH="1">
            <a:off x="2795315" y="2151326"/>
            <a:ext cx="64520" cy="1664507"/>
          </a:xfrm>
          <a:prstGeom prst="curvedConnector3">
            <a:avLst>
              <a:gd name="adj1" fmla="val -354309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>
            <a:stCxn id="7" idx="3"/>
            <a:endCxn id="6" idx="4"/>
          </p:cNvCxnSpPr>
          <p:nvPr/>
        </p:nvCxnSpPr>
        <p:spPr>
          <a:xfrm rot="5400000">
            <a:off x="2795316" y="2527377"/>
            <a:ext cx="64520" cy="1664507"/>
          </a:xfrm>
          <a:prstGeom prst="curvedConnector3">
            <a:avLst>
              <a:gd name="adj1" fmla="val 454309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/>
          <p:cNvCxnSpPr>
            <a:stCxn id="7" idx="7"/>
          </p:cNvCxnSpPr>
          <p:nvPr/>
        </p:nvCxnSpPr>
        <p:spPr>
          <a:xfrm rot="16200000" flipV="1">
            <a:off x="2924060" y="1986846"/>
            <a:ext cx="761154" cy="1296832"/>
          </a:xfrm>
          <a:prstGeom prst="curvedConnector2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urved Connector 21"/>
          <p:cNvCxnSpPr>
            <a:stCxn id="5" idx="3"/>
            <a:endCxn id="7" idx="2"/>
          </p:cNvCxnSpPr>
          <p:nvPr/>
        </p:nvCxnSpPr>
        <p:spPr>
          <a:xfrm rot="16200000" flipH="1">
            <a:off x="2596023" y="2168526"/>
            <a:ext cx="709323" cy="1296834"/>
          </a:xfrm>
          <a:prstGeom prst="curvedConnector2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24"/>
          <p:cNvCxnSpPr>
            <a:stCxn id="7" idx="4"/>
            <a:endCxn id="8" idx="4"/>
          </p:cNvCxnSpPr>
          <p:nvPr/>
        </p:nvCxnSpPr>
        <p:spPr>
          <a:xfrm rot="16200000" flipH="1">
            <a:off x="4269850" y="2928481"/>
            <a:ext cx="12700" cy="926818"/>
          </a:xfrm>
          <a:prstGeom prst="curvedConnector3">
            <a:avLst>
              <a:gd name="adj1" fmla="val 1800000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>
            <a:stCxn id="8" idx="5"/>
            <a:endCxn id="9" idx="2"/>
          </p:cNvCxnSpPr>
          <p:nvPr/>
        </p:nvCxnSpPr>
        <p:spPr>
          <a:xfrm rot="16200000" flipH="1">
            <a:off x="5133790" y="3073451"/>
            <a:ext cx="582839" cy="1090676"/>
          </a:xfrm>
          <a:prstGeom prst="curvedConnector2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>
            <a:stCxn id="9" idx="0"/>
          </p:cNvCxnSpPr>
          <p:nvPr/>
        </p:nvCxnSpPr>
        <p:spPr>
          <a:xfrm rot="16200000" flipV="1">
            <a:off x="5222202" y="2734238"/>
            <a:ext cx="674083" cy="1237288"/>
          </a:xfrm>
          <a:prstGeom prst="curvedConnector2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33"/>
          <p:cNvCxnSpPr>
            <a:stCxn id="8" idx="0"/>
          </p:cNvCxnSpPr>
          <p:nvPr/>
        </p:nvCxnSpPr>
        <p:spPr>
          <a:xfrm rot="16200000" flipH="1" flipV="1">
            <a:off x="4343156" y="2561218"/>
            <a:ext cx="2" cy="780204"/>
          </a:xfrm>
          <a:prstGeom prst="curvedConnector4">
            <a:avLst>
              <a:gd name="adj1" fmla="val -11430000000"/>
              <a:gd name="adj2" fmla="val 63288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119631" y="3674139"/>
            <a:ext cx="38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787982" y="2501474"/>
            <a:ext cx="38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3404720" y="2132142"/>
            <a:ext cx="38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730870" y="3023097"/>
            <a:ext cx="38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92373" y="2831173"/>
            <a:ext cx="38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940599" y="3648223"/>
            <a:ext cx="38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331538" y="2342136"/>
            <a:ext cx="38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137158" y="3648223"/>
            <a:ext cx="38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38046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dirty="0" smtClean="0"/>
              <a:t>Tram Data…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6143"/>
            <a:ext cx="6280749" cy="771437"/>
          </a:xfrm>
        </p:spPr>
        <p:txBody>
          <a:bodyPr>
            <a:normAutofit/>
          </a:bodyPr>
          <a:lstStyle/>
          <a:p>
            <a:r>
              <a:rPr lang="en-US" dirty="0" smtClean="0"/>
              <a:t>Tabular Data in text file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1990" y="1612803"/>
            <a:ext cx="8076738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/>
              <a:t>4 Important Concepts</a:t>
            </a:r>
          </a:p>
        </p:txBody>
      </p:sp>
      <p:sp>
        <p:nvSpPr>
          <p:cNvPr id="7" name="Rectangle 6"/>
          <p:cNvSpPr/>
          <p:nvPr/>
        </p:nvSpPr>
        <p:spPr>
          <a:xfrm>
            <a:off x="802835" y="2206979"/>
            <a:ext cx="8076738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 smtClean="0"/>
              <a:t>Stops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802835" y="2774527"/>
            <a:ext cx="8076738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 smtClean="0"/>
              <a:t>Routes</a:t>
            </a:r>
            <a:endParaRPr lang="en-US" sz="3200" dirty="0"/>
          </a:p>
        </p:txBody>
      </p:sp>
      <p:sp>
        <p:nvSpPr>
          <p:cNvPr id="10" name="Rectangle 9"/>
          <p:cNvSpPr/>
          <p:nvPr/>
        </p:nvSpPr>
        <p:spPr>
          <a:xfrm>
            <a:off x="802835" y="3274537"/>
            <a:ext cx="8076738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 smtClean="0"/>
              <a:t>Services</a:t>
            </a:r>
            <a:endParaRPr lang="en-US" sz="3200" dirty="0"/>
          </a:p>
        </p:txBody>
      </p:sp>
      <p:sp>
        <p:nvSpPr>
          <p:cNvPr id="11" name="Rectangle 10"/>
          <p:cNvSpPr/>
          <p:nvPr/>
        </p:nvSpPr>
        <p:spPr>
          <a:xfrm>
            <a:off x="789605" y="3730658"/>
            <a:ext cx="8076738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 smtClean="0"/>
              <a:t>Trips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39268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Straight Arrow Connector 52"/>
          <p:cNvCxnSpPr>
            <a:stCxn id="23" idx="6"/>
            <a:endCxn id="44" idx="4"/>
          </p:cNvCxnSpPr>
          <p:nvPr/>
        </p:nvCxnSpPr>
        <p:spPr>
          <a:xfrm flipV="1">
            <a:off x="4982034" y="3369283"/>
            <a:ext cx="1062183" cy="1972315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062"/>
            <a:ext cx="8229600" cy="1143000"/>
          </a:xfrm>
        </p:spPr>
        <p:txBody>
          <a:bodyPr/>
          <a:lstStyle/>
          <a:p>
            <a:r>
              <a:rPr lang="en-US" dirty="0" smtClean="0"/>
              <a:t>Graph Model – Iteration 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9280" y="18200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367760" y="3699931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367760" y="4975743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11" name="Straight Arrow Connector 10"/>
          <p:cNvCxnSpPr>
            <a:stCxn id="5" idx="4"/>
            <a:endCxn id="9" idx="0"/>
          </p:cNvCxnSpPr>
          <p:nvPr/>
        </p:nvCxnSpPr>
        <p:spPr>
          <a:xfrm>
            <a:off x="1728025" y="4408168"/>
            <a:ext cx="0" cy="5675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2814632" y="3705799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B</a:t>
            </a:r>
            <a:r>
              <a:rPr lang="en-US" sz="1600" dirty="0" smtClean="0">
                <a:solidFill>
                  <a:srgbClr val="000000"/>
                </a:solidFill>
              </a:rPr>
              <a:t>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814632" y="4981611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B</a:t>
            </a:r>
            <a:r>
              <a:rPr lang="en-US" sz="1600" dirty="0" smtClean="0">
                <a:solidFill>
                  <a:srgbClr val="000000"/>
                </a:solidFill>
              </a:rPr>
              <a:t>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14" name="Straight Arrow Connector 13"/>
          <p:cNvCxnSpPr>
            <a:stCxn id="12" idx="4"/>
            <a:endCxn id="13" idx="0"/>
          </p:cNvCxnSpPr>
          <p:nvPr/>
        </p:nvCxnSpPr>
        <p:spPr>
          <a:xfrm>
            <a:off x="3174897" y="4414036"/>
            <a:ext cx="0" cy="5675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088290" y="4054050"/>
            <a:ext cx="726342" cy="5868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088290" y="5329862"/>
            <a:ext cx="726342" cy="5868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283686" y="3736565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289542" y="5024588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4261504" y="3711667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4261504" y="4987479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24" name="Straight Arrow Connector 23"/>
          <p:cNvCxnSpPr>
            <a:stCxn id="22" idx="4"/>
            <a:endCxn id="23" idx="0"/>
          </p:cNvCxnSpPr>
          <p:nvPr/>
        </p:nvCxnSpPr>
        <p:spPr>
          <a:xfrm>
            <a:off x="4621769" y="4419904"/>
            <a:ext cx="0" cy="5675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535162" y="4059918"/>
            <a:ext cx="726342" cy="5868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535162" y="5335730"/>
            <a:ext cx="726342" cy="5868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730558" y="3742433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36414" y="5030456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5696164" y="3717535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D</a:t>
            </a:r>
            <a:r>
              <a:rPr lang="en-US" sz="1600" dirty="0" smtClean="0">
                <a:solidFill>
                  <a:srgbClr val="000000"/>
                </a:solidFill>
              </a:rPr>
              <a:t>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5696164" y="4993347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D</a:t>
            </a:r>
            <a:r>
              <a:rPr lang="en-US" sz="1600" dirty="0" smtClean="0">
                <a:solidFill>
                  <a:srgbClr val="000000"/>
                </a:solidFill>
              </a:rPr>
              <a:t>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31" name="Straight Arrow Connector 30"/>
          <p:cNvCxnSpPr>
            <a:stCxn id="29" idx="4"/>
            <a:endCxn id="30" idx="0"/>
          </p:cNvCxnSpPr>
          <p:nvPr/>
        </p:nvCxnSpPr>
        <p:spPr>
          <a:xfrm>
            <a:off x="6056429" y="4425772"/>
            <a:ext cx="0" cy="5675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969822" y="4065786"/>
            <a:ext cx="726342" cy="5868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969822" y="5341598"/>
            <a:ext cx="726342" cy="5868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165218" y="3748301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171074" y="5036324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7130824" y="3711192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E1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7130824" y="4987004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E2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38" name="Straight Arrow Connector 37"/>
          <p:cNvCxnSpPr>
            <a:stCxn id="36" idx="4"/>
            <a:endCxn id="37" idx="0"/>
          </p:cNvCxnSpPr>
          <p:nvPr/>
        </p:nvCxnSpPr>
        <p:spPr>
          <a:xfrm>
            <a:off x="7491089" y="4419429"/>
            <a:ext cx="0" cy="5675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6404482" y="4059443"/>
            <a:ext cx="726342" cy="5868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6404482" y="5335255"/>
            <a:ext cx="726342" cy="5868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599878" y="3741958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05734" y="5029981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US" dirty="0"/>
          </a:p>
        </p:txBody>
      </p:sp>
      <p:sp>
        <p:nvSpPr>
          <p:cNvPr id="43" name="Oval 42"/>
          <p:cNvSpPr/>
          <p:nvPr/>
        </p:nvSpPr>
        <p:spPr>
          <a:xfrm>
            <a:off x="5683952" y="1385234"/>
            <a:ext cx="720530" cy="708237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G</a:t>
            </a:r>
            <a:r>
              <a:rPr lang="en-US" sz="160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44" name="Oval 43"/>
          <p:cNvSpPr/>
          <p:nvPr/>
        </p:nvSpPr>
        <p:spPr>
          <a:xfrm>
            <a:off x="5683952" y="2661046"/>
            <a:ext cx="720530" cy="708237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F2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45" name="Straight Arrow Connector 44"/>
          <p:cNvCxnSpPr>
            <a:stCxn id="43" idx="2"/>
            <a:endCxn id="57" idx="6"/>
          </p:cNvCxnSpPr>
          <p:nvPr/>
        </p:nvCxnSpPr>
        <p:spPr>
          <a:xfrm flipH="1" flipV="1">
            <a:off x="4982034" y="1733961"/>
            <a:ext cx="701918" cy="539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44" idx="0"/>
            <a:endCxn id="43" idx="4"/>
          </p:cNvCxnSpPr>
          <p:nvPr/>
        </p:nvCxnSpPr>
        <p:spPr>
          <a:xfrm flipV="1">
            <a:off x="6044217" y="2093471"/>
            <a:ext cx="0" cy="567575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096468" y="4408168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056429" y="2194796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57" name="Oval 56"/>
          <p:cNvSpPr/>
          <p:nvPr/>
        </p:nvSpPr>
        <p:spPr>
          <a:xfrm>
            <a:off x="4261504" y="1379842"/>
            <a:ext cx="720530" cy="708237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G1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4261504" y="2655654"/>
            <a:ext cx="720530" cy="708237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F1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59" name="Straight Arrow Connector 58"/>
          <p:cNvCxnSpPr>
            <a:stCxn id="58" idx="0"/>
            <a:endCxn id="57" idx="4"/>
          </p:cNvCxnSpPr>
          <p:nvPr/>
        </p:nvCxnSpPr>
        <p:spPr>
          <a:xfrm flipV="1">
            <a:off x="4621769" y="2088079"/>
            <a:ext cx="0" cy="567575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348816" y="2170374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5544700" y="13744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62" name="Straight Arrow Connector 61"/>
          <p:cNvCxnSpPr>
            <a:stCxn id="22" idx="0"/>
            <a:endCxn id="58" idx="4"/>
          </p:cNvCxnSpPr>
          <p:nvPr/>
        </p:nvCxnSpPr>
        <p:spPr>
          <a:xfrm flipV="1">
            <a:off x="4621769" y="3363891"/>
            <a:ext cx="0" cy="347776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H="1" flipV="1">
            <a:off x="4982034" y="2997562"/>
            <a:ext cx="701918" cy="539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64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2" grpId="0" animBg="1"/>
      <p:bldP spid="13" grpId="0" animBg="1"/>
      <p:bldP spid="20" grpId="0"/>
      <p:bldP spid="21" grpId="0"/>
      <p:bldP spid="22" grpId="0" animBg="1"/>
      <p:bldP spid="23" grpId="0" animBg="1"/>
      <p:bldP spid="27" grpId="0"/>
      <p:bldP spid="28" grpId="0"/>
      <p:bldP spid="29" grpId="0" animBg="1"/>
      <p:bldP spid="30" grpId="0" animBg="1"/>
      <p:bldP spid="34" grpId="0"/>
      <p:bldP spid="35" grpId="0"/>
      <p:bldP spid="36" grpId="0" animBg="1"/>
      <p:bldP spid="37" grpId="0" animBg="1"/>
      <p:bldP spid="41" grpId="0"/>
      <p:bldP spid="42" grpId="0"/>
      <p:bldP spid="43" grpId="0" animBg="1"/>
      <p:bldP spid="44" grpId="0" animBg="1"/>
      <p:bldP spid="48" grpId="0"/>
      <p:bldP spid="49" grpId="0"/>
      <p:bldP spid="57" grpId="0" animBg="1"/>
      <p:bldP spid="58" grpId="0" animBg="1"/>
      <p:bldP spid="60" grpId="0"/>
      <p:bldP spid="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062"/>
            <a:ext cx="8229600" cy="1143000"/>
          </a:xfrm>
        </p:spPr>
        <p:txBody>
          <a:bodyPr/>
          <a:lstStyle/>
          <a:p>
            <a:r>
              <a:rPr lang="en-US" dirty="0"/>
              <a:t>Graph Model – Iteration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1367760" y="3712142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367760" y="4987954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10" name="Straight Arrow Connector 9"/>
          <p:cNvCxnSpPr>
            <a:stCxn id="8" idx="4"/>
            <a:endCxn id="9" idx="0"/>
          </p:cNvCxnSpPr>
          <p:nvPr/>
        </p:nvCxnSpPr>
        <p:spPr>
          <a:xfrm>
            <a:off x="1728025" y="4420379"/>
            <a:ext cx="0" cy="5675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814632" y="3718010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B</a:t>
            </a:r>
            <a:r>
              <a:rPr lang="en-US" sz="1600" dirty="0" smtClean="0">
                <a:solidFill>
                  <a:srgbClr val="000000"/>
                </a:solidFill>
              </a:rPr>
              <a:t>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2814632" y="4993822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B</a:t>
            </a:r>
            <a:r>
              <a:rPr lang="en-US" sz="1600" dirty="0" smtClean="0">
                <a:solidFill>
                  <a:srgbClr val="000000"/>
                </a:solidFill>
              </a:rPr>
              <a:t>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13" name="Straight Arrow Connector 12"/>
          <p:cNvCxnSpPr>
            <a:stCxn id="11" idx="4"/>
            <a:endCxn id="12" idx="0"/>
          </p:cNvCxnSpPr>
          <p:nvPr/>
        </p:nvCxnSpPr>
        <p:spPr>
          <a:xfrm>
            <a:off x="3174897" y="4426247"/>
            <a:ext cx="0" cy="5675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261504" y="3723878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4261504" y="4999690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20" name="Straight Arrow Connector 19"/>
          <p:cNvCxnSpPr>
            <a:stCxn id="18" idx="4"/>
            <a:endCxn id="19" idx="0"/>
          </p:cNvCxnSpPr>
          <p:nvPr/>
        </p:nvCxnSpPr>
        <p:spPr>
          <a:xfrm>
            <a:off x="4621769" y="4432115"/>
            <a:ext cx="0" cy="5675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5696164" y="3729746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D</a:t>
            </a:r>
            <a:r>
              <a:rPr lang="en-US" sz="1600" dirty="0" smtClean="0">
                <a:solidFill>
                  <a:srgbClr val="000000"/>
                </a:solidFill>
              </a:rPr>
              <a:t>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5696164" y="5005558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D</a:t>
            </a:r>
            <a:r>
              <a:rPr lang="en-US" sz="1600" dirty="0" smtClean="0">
                <a:solidFill>
                  <a:srgbClr val="000000"/>
                </a:solidFill>
              </a:rPr>
              <a:t>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27" name="Straight Arrow Connector 26"/>
          <p:cNvCxnSpPr>
            <a:stCxn id="25" idx="4"/>
            <a:endCxn id="26" idx="0"/>
          </p:cNvCxnSpPr>
          <p:nvPr/>
        </p:nvCxnSpPr>
        <p:spPr>
          <a:xfrm>
            <a:off x="6056429" y="4437983"/>
            <a:ext cx="0" cy="5675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7130824" y="3723403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E1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7130824" y="4999215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E2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34" name="Straight Arrow Connector 33"/>
          <p:cNvCxnSpPr>
            <a:stCxn id="32" idx="4"/>
            <a:endCxn id="33" idx="0"/>
          </p:cNvCxnSpPr>
          <p:nvPr/>
        </p:nvCxnSpPr>
        <p:spPr>
          <a:xfrm>
            <a:off x="7491089" y="4431640"/>
            <a:ext cx="0" cy="5675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urved Connector 62"/>
          <p:cNvCxnSpPr>
            <a:stCxn id="8" idx="0"/>
            <a:endCxn id="25" idx="0"/>
          </p:cNvCxnSpPr>
          <p:nvPr/>
        </p:nvCxnSpPr>
        <p:spPr>
          <a:xfrm rot="16200000" flipH="1">
            <a:off x="3883425" y="1556742"/>
            <a:ext cx="17604" cy="4328404"/>
          </a:xfrm>
          <a:prstGeom prst="curvedConnector3">
            <a:avLst>
              <a:gd name="adj1" fmla="val -1298569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urved Connector 65"/>
          <p:cNvCxnSpPr>
            <a:stCxn id="8" idx="0"/>
            <a:endCxn id="32" idx="0"/>
          </p:cNvCxnSpPr>
          <p:nvPr/>
        </p:nvCxnSpPr>
        <p:spPr>
          <a:xfrm rot="16200000" flipH="1">
            <a:off x="4603926" y="836240"/>
            <a:ext cx="11261" cy="5763064"/>
          </a:xfrm>
          <a:prstGeom prst="curvedConnector3">
            <a:avLst>
              <a:gd name="adj1" fmla="val -300594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urved Connector 73"/>
          <p:cNvCxnSpPr>
            <a:stCxn id="8" idx="0"/>
            <a:endCxn id="18" idx="0"/>
          </p:cNvCxnSpPr>
          <p:nvPr/>
        </p:nvCxnSpPr>
        <p:spPr>
          <a:xfrm rot="16200000" flipH="1">
            <a:off x="3169029" y="2271138"/>
            <a:ext cx="11736" cy="2893744"/>
          </a:xfrm>
          <a:prstGeom prst="curvedConnector3">
            <a:avLst>
              <a:gd name="adj1" fmla="val -1011435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urved Connector 78"/>
          <p:cNvCxnSpPr>
            <a:stCxn id="8" idx="0"/>
            <a:endCxn id="11" idx="0"/>
          </p:cNvCxnSpPr>
          <p:nvPr/>
        </p:nvCxnSpPr>
        <p:spPr>
          <a:xfrm rot="16200000" flipH="1">
            <a:off x="2448527" y="2991640"/>
            <a:ext cx="5868" cy="1446872"/>
          </a:xfrm>
          <a:prstGeom prst="curvedConnector3">
            <a:avLst>
              <a:gd name="adj1" fmla="val 58078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urved Connector 82"/>
          <p:cNvCxnSpPr/>
          <p:nvPr/>
        </p:nvCxnSpPr>
        <p:spPr>
          <a:xfrm rot="16200000" flipH="1">
            <a:off x="3895399" y="2997508"/>
            <a:ext cx="5868" cy="1446872"/>
          </a:xfrm>
          <a:prstGeom prst="curvedConnector3">
            <a:avLst>
              <a:gd name="adj1" fmla="val 58078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urved Connector 83"/>
          <p:cNvCxnSpPr/>
          <p:nvPr/>
        </p:nvCxnSpPr>
        <p:spPr>
          <a:xfrm rot="16200000" flipH="1">
            <a:off x="5330059" y="2985297"/>
            <a:ext cx="5868" cy="1446872"/>
          </a:xfrm>
          <a:prstGeom prst="curvedConnector3">
            <a:avLst>
              <a:gd name="adj1" fmla="val 58078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urved Connector 84"/>
          <p:cNvCxnSpPr/>
          <p:nvPr/>
        </p:nvCxnSpPr>
        <p:spPr>
          <a:xfrm rot="16200000" flipH="1">
            <a:off x="6764719" y="2991165"/>
            <a:ext cx="5868" cy="1446872"/>
          </a:xfrm>
          <a:prstGeom prst="curvedConnector3">
            <a:avLst>
              <a:gd name="adj1" fmla="val 58078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urved Connector 85"/>
          <p:cNvCxnSpPr>
            <a:stCxn id="11" idx="0"/>
            <a:endCxn id="25" idx="0"/>
          </p:cNvCxnSpPr>
          <p:nvPr/>
        </p:nvCxnSpPr>
        <p:spPr>
          <a:xfrm rot="16200000" flipH="1">
            <a:off x="4609795" y="2283112"/>
            <a:ext cx="11736" cy="2881532"/>
          </a:xfrm>
          <a:prstGeom prst="curvedConnector3">
            <a:avLst>
              <a:gd name="adj1" fmla="val -3924753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urved Connector 94"/>
          <p:cNvCxnSpPr>
            <a:stCxn id="11" idx="0"/>
            <a:endCxn id="32" idx="0"/>
          </p:cNvCxnSpPr>
          <p:nvPr/>
        </p:nvCxnSpPr>
        <p:spPr>
          <a:xfrm rot="16200000" flipH="1">
            <a:off x="5330296" y="1562610"/>
            <a:ext cx="5393" cy="4316192"/>
          </a:xfrm>
          <a:prstGeom prst="curvedConnector3">
            <a:avLst>
              <a:gd name="adj1" fmla="val -12163638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urved Connector 98"/>
          <p:cNvCxnSpPr>
            <a:stCxn id="18" idx="0"/>
            <a:endCxn id="32" idx="0"/>
          </p:cNvCxnSpPr>
          <p:nvPr/>
        </p:nvCxnSpPr>
        <p:spPr>
          <a:xfrm rot="5400000" flipH="1" flipV="1">
            <a:off x="6056192" y="2288981"/>
            <a:ext cx="475" cy="2869320"/>
          </a:xfrm>
          <a:prstGeom prst="curvedConnector3">
            <a:avLst>
              <a:gd name="adj1" fmla="val 99641053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urved Connector 102"/>
          <p:cNvCxnSpPr>
            <a:stCxn id="25" idx="0"/>
            <a:endCxn id="32" idx="0"/>
          </p:cNvCxnSpPr>
          <p:nvPr/>
        </p:nvCxnSpPr>
        <p:spPr>
          <a:xfrm rot="5400000" flipH="1" flipV="1">
            <a:off x="6770588" y="3009245"/>
            <a:ext cx="6343" cy="1434660"/>
          </a:xfrm>
          <a:prstGeom prst="curvedConnector3">
            <a:avLst>
              <a:gd name="adj1" fmla="val 2163866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urved Connector 107"/>
          <p:cNvCxnSpPr>
            <a:stCxn id="9" idx="4"/>
            <a:endCxn id="12" idx="4"/>
          </p:cNvCxnSpPr>
          <p:nvPr/>
        </p:nvCxnSpPr>
        <p:spPr>
          <a:xfrm rot="16200000" flipH="1">
            <a:off x="2448527" y="4975689"/>
            <a:ext cx="5868" cy="1446872"/>
          </a:xfrm>
          <a:prstGeom prst="curvedConnector3">
            <a:avLst>
              <a:gd name="adj1" fmla="val 3995706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urved Connector 109"/>
          <p:cNvCxnSpPr>
            <a:stCxn id="9" idx="4"/>
            <a:endCxn id="19" idx="4"/>
          </p:cNvCxnSpPr>
          <p:nvPr/>
        </p:nvCxnSpPr>
        <p:spPr>
          <a:xfrm rot="16200000" flipH="1">
            <a:off x="3169029" y="4255187"/>
            <a:ext cx="11736" cy="2893744"/>
          </a:xfrm>
          <a:prstGeom prst="curvedConnector3">
            <a:avLst>
              <a:gd name="adj1" fmla="val 3504507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urved Connector 112"/>
          <p:cNvCxnSpPr>
            <a:stCxn id="9" idx="4"/>
            <a:endCxn id="26" idx="4"/>
          </p:cNvCxnSpPr>
          <p:nvPr/>
        </p:nvCxnSpPr>
        <p:spPr>
          <a:xfrm rot="16200000" flipH="1">
            <a:off x="3883425" y="3540791"/>
            <a:ext cx="17604" cy="4328404"/>
          </a:xfrm>
          <a:prstGeom prst="curvedConnector3">
            <a:avLst>
              <a:gd name="adj1" fmla="val 3410145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urved Connector 115"/>
          <p:cNvCxnSpPr>
            <a:stCxn id="9" idx="4"/>
            <a:endCxn id="33" idx="4"/>
          </p:cNvCxnSpPr>
          <p:nvPr/>
        </p:nvCxnSpPr>
        <p:spPr>
          <a:xfrm rot="16200000" flipH="1">
            <a:off x="4603927" y="2820289"/>
            <a:ext cx="11261" cy="5763064"/>
          </a:xfrm>
          <a:prstGeom prst="curvedConnector3">
            <a:avLst>
              <a:gd name="adj1" fmla="val 657589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urved Connector 118"/>
          <p:cNvCxnSpPr>
            <a:stCxn id="12" idx="4"/>
            <a:endCxn id="19" idx="4"/>
          </p:cNvCxnSpPr>
          <p:nvPr/>
        </p:nvCxnSpPr>
        <p:spPr>
          <a:xfrm rot="16200000" flipH="1">
            <a:off x="3895399" y="4981557"/>
            <a:ext cx="5868" cy="1446872"/>
          </a:xfrm>
          <a:prstGeom prst="curvedConnector3">
            <a:avLst>
              <a:gd name="adj1" fmla="val 3995706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urved Connector 120"/>
          <p:cNvCxnSpPr>
            <a:stCxn id="12" idx="4"/>
            <a:endCxn id="26" idx="4"/>
          </p:cNvCxnSpPr>
          <p:nvPr/>
        </p:nvCxnSpPr>
        <p:spPr>
          <a:xfrm rot="16200000" flipH="1">
            <a:off x="4609795" y="4267161"/>
            <a:ext cx="11736" cy="2881532"/>
          </a:xfrm>
          <a:prstGeom prst="curvedConnector3">
            <a:avLst>
              <a:gd name="adj1" fmla="val 3712602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urved Connector 123"/>
          <p:cNvCxnSpPr>
            <a:stCxn id="12" idx="4"/>
            <a:endCxn id="33" idx="4"/>
          </p:cNvCxnSpPr>
          <p:nvPr/>
        </p:nvCxnSpPr>
        <p:spPr>
          <a:xfrm rot="16200000" flipH="1">
            <a:off x="5330297" y="3546659"/>
            <a:ext cx="5393" cy="4316192"/>
          </a:xfrm>
          <a:prstGeom prst="curvedConnector3">
            <a:avLst>
              <a:gd name="adj1" fmla="val 16792082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Curved Connector 126"/>
          <p:cNvCxnSpPr>
            <a:stCxn id="19" idx="4"/>
            <a:endCxn id="26" idx="4"/>
          </p:cNvCxnSpPr>
          <p:nvPr/>
        </p:nvCxnSpPr>
        <p:spPr>
          <a:xfrm rot="16200000" flipH="1">
            <a:off x="5336165" y="4993531"/>
            <a:ext cx="5868" cy="1434660"/>
          </a:xfrm>
          <a:prstGeom prst="curvedConnector3">
            <a:avLst>
              <a:gd name="adj1" fmla="val 3995706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Curved Connector 128"/>
          <p:cNvCxnSpPr>
            <a:stCxn id="19" idx="4"/>
            <a:endCxn id="33" idx="4"/>
          </p:cNvCxnSpPr>
          <p:nvPr/>
        </p:nvCxnSpPr>
        <p:spPr>
          <a:xfrm rot="5400000" flipH="1" flipV="1">
            <a:off x="6056191" y="4273030"/>
            <a:ext cx="475" cy="2869320"/>
          </a:xfrm>
          <a:prstGeom prst="curvedConnector3">
            <a:avLst>
              <a:gd name="adj1" fmla="val -84116842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Curved Connector 131"/>
          <p:cNvCxnSpPr>
            <a:stCxn id="26" idx="4"/>
            <a:endCxn id="33" idx="4"/>
          </p:cNvCxnSpPr>
          <p:nvPr/>
        </p:nvCxnSpPr>
        <p:spPr>
          <a:xfrm rot="5400000" flipH="1" flipV="1">
            <a:off x="6770587" y="4993294"/>
            <a:ext cx="6343" cy="1434660"/>
          </a:xfrm>
          <a:prstGeom prst="curvedConnector3">
            <a:avLst>
              <a:gd name="adj1" fmla="val -3603973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" name="Oval 132"/>
          <p:cNvSpPr/>
          <p:nvPr/>
        </p:nvSpPr>
        <p:spPr>
          <a:xfrm>
            <a:off x="5683952" y="1031115"/>
            <a:ext cx="720530" cy="708237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G</a:t>
            </a:r>
            <a:r>
              <a:rPr lang="en-US" sz="160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34" name="Oval 133"/>
          <p:cNvSpPr/>
          <p:nvPr/>
        </p:nvSpPr>
        <p:spPr>
          <a:xfrm>
            <a:off x="5683952" y="2306927"/>
            <a:ext cx="720530" cy="708237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F2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135" name="Straight Arrow Connector 134"/>
          <p:cNvCxnSpPr>
            <a:stCxn id="133" idx="2"/>
            <a:endCxn id="138" idx="6"/>
          </p:cNvCxnSpPr>
          <p:nvPr/>
        </p:nvCxnSpPr>
        <p:spPr>
          <a:xfrm flipH="1" flipV="1">
            <a:off x="4982034" y="1379842"/>
            <a:ext cx="701918" cy="539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8" name="Oval 137"/>
          <p:cNvSpPr/>
          <p:nvPr/>
        </p:nvSpPr>
        <p:spPr>
          <a:xfrm>
            <a:off x="4261504" y="1025723"/>
            <a:ext cx="720530" cy="708237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G1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39" name="Oval 138"/>
          <p:cNvSpPr/>
          <p:nvPr/>
        </p:nvSpPr>
        <p:spPr>
          <a:xfrm>
            <a:off x="4261504" y="2301535"/>
            <a:ext cx="720530" cy="708237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F1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140" name="Straight Arrow Connector 139"/>
          <p:cNvCxnSpPr>
            <a:stCxn id="139" idx="0"/>
            <a:endCxn id="138" idx="4"/>
          </p:cNvCxnSpPr>
          <p:nvPr/>
        </p:nvCxnSpPr>
        <p:spPr>
          <a:xfrm flipV="1">
            <a:off x="4621769" y="1733960"/>
            <a:ext cx="0" cy="567575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5544700" y="102033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143" name="Straight Arrow Connector 142"/>
          <p:cNvCxnSpPr/>
          <p:nvPr/>
        </p:nvCxnSpPr>
        <p:spPr>
          <a:xfrm flipH="1" flipV="1">
            <a:off x="4982034" y="2643443"/>
            <a:ext cx="701918" cy="539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urved Connector 144"/>
          <p:cNvCxnSpPr>
            <a:stCxn id="19" idx="6"/>
            <a:endCxn id="134" idx="4"/>
          </p:cNvCxnSpPr>
          <p:nvPr/>
        </p:nvCxnSpPr>
        <p:spPr>
          <a:xfrm flipV="1">
            <a:off x="4982034" y="3015164"/>
            <a:ext cx="1062183" cy="2338645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7" name="Curved Connector 146"/>
          <p:cNvCxnSpPr>
            <a:stCxn id="19" idx="6"/>
            <a:endCxn id="133" idx="6"/>
          </p:cNvCxnSpPr>
          <p:nvPr/>
        </p:nvCxnSpPr>
        <p:spPr>
          <a:xfrm flipV="1">
            <a:off x="4982034" y="1385234"/>
            <a:ext cx="1422448" cy="3968575"/>
          </a:xfrm>
          <a:prstGeom prst="curvedConnector3">
            <a:avLst>
              <a:gd name="adj1" fmla="val 116071"/>
            </a:avLst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9" name="Curved Connector 148"/>
          <p:cNvCxnSpPr>
            <a:stCxn id="134" idx="6"/>
            <a:endCxn id="133" idx="6"/>
          </p:cNvCxnSpPr>
          <p:nvPr/>
        </p:nvCxnSpPr>
        <p:spPr>
          <a:xfrm flipV="1">
            <a:off x="6404482" y="1385234"/>
            <a:ext cx="12700" cy="1275812"/>
          </a:xfrm>
          <a:prstGeom prst="curvedConnector3">
            <a:avLst>
              <a:gd name="adj1" fmla="val 3146244"/>
            </a:avLst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2" name="Curved Connector 151"/>
          <p:cNvCxnSpPr>
            <a:stCxn id="18" idx="2"/>
            <a:endCxn id="139" idx="2"/>
          </p:cNvCxnSpPr>
          <p:nvPr/>
        </p:nvCxnSpPr>
        <p:spPr>
          <a:xfrm rot="10800000">
            <a:off x="4261504" y="2655655"/>
            <a:ext cx="12700" cy="1422343"/>
          </a:xfrm>
          <a:prstGeom prst="curvedConnector3">
            <a:avLst>
              <a:gd name="adj1" fmla="val 1800000"/>
            </a:avLst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4" name="Curved Connector 153"/>
          <p:cNvCxnSpPr>
            <a:stCxn id="18" idx="2"/>
            <a:endCxn id="138" idx="2"/>
          </p:cNvCxnSpPr>
          <p:nvPr/>
        </p:nvCxnSpPr>
        <p:spPr>
          <a:xfrm rot="10800000">
            <a:off x="4261504" y="1379843"/>
            <a:ext cx="12700" cy="2698155"/>
          </a:xfrm>
          <a:prstGeom prst="curvedConnector3">
            <a:avLst>
              <a:gd name="adj1" fmla="val 3530890"/>
            </a:avLst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56" name="TextBox 155"/>
          <p:cNvSpPr txBox="1"/>
          <p:nvPr/>
        </p:nvSpPr>
        <p:spPr>
          <a:xfrm>
            <a:off x="1884429" y="3197780"/>
            <a:ext cx="40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829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8" grpId="0" animBg="1"/>
      <p:bldP spid="19" grpId="0" animBg="1"/>
      <p:bldP spid="25" grpId="0" animBg="1"/>
      <p:bldP spid="26" grpId="0" animBg="1"/>
      <p:bldP spid="32" grpId="0" animBg="1"/>
      <p:bldP spid="33" grpId="0" animBg="1"/>
      <p:bldP spid="133" grpId="0" animBg="1"/>
      <p:bldP spid="134" grpId="0" animBg="1"/>
      <p:bldP spid="138" grpId="0" animBg="1"/>
      <p:bldP spid="139" grpId="0" animBg="1"/>
      <p:bldP spid="142" grpId="0"/>
      <p:bldP spid="15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" name="Curved Connector 95"/>
          <p:cNvCxnSpPr>
            <a:stCxn id="88" idx="2"/>
            <a:endCxn id="19" idx="6"/>
          </p:cNvCxnSpPr>
          <p:nvPr/>
        </p:nvCxnSpPr>
        <p:spPr>
          <a:xfrm rot="10800000" flipV="1">
            <a:off x="4982034" y="2442196"/>
            <a:ext cx="2271242" cy="2899401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4" name="Curved Connector 63"/>
          <p:cNvCxnSpPr>
            <a:stCxn id="52" idx="4"/>
            <a:endCxn id="32" idx="0"/>
          </p:cNvCxnSpPr>
          <p:nvPr/>
        </p:nvCxnSpPr>
        <p:spPr>
          <a:xfrm rot="16200000" flipH="1">
            <a:off x="4695212" y="915315"/>
            <a:ext cx="909484" cy="4682269"/>
          </a:xfrm>
          <a:prstGeom prst="curvedConnector3">
            <a:avLst>
              <a:gd name="adj1" fmla="val 3008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Curved Connector 60"/>
          <p:cNvCxnSpPr>
            <a:endCxn id="25" idx="0"/>
          </p:cNvCxnSpPr>
          <p:nvPr/>
        </p:nvCxnSpPr>
        <p:spPr>
          <a:xfrm>
            <a:off x="2808822" y="2966322"/>
            <a:ext cx="3247607" cy="751213"/>
          </a:xfrm>
          <a:prstGeom prst="curvedConnector2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062"/>
            <a:ext cx="8229600" cy="1143000"/>
          </a:xfrm>
        </p:spPr>
        <p:txBody>
          <a:bodyPr/>
          <a:lstStyle/>
          <a:p>
            <a:r>
              <a:rPr lang="en-US" dirty="0"/>
              <a:t>Graph Model – Iteration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367760" y="3699931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367760" y="4975743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10" name="Straight Arrow Connector 9"/>
          <p:cNvCxnSpPr>
            <a:stCxn id="6" idx="4"/>
            <a:endCxn id="9" idx="0"/>
          </p:cNvCxnSpPr>
          <p:nvPr/>
        </p:nvCxnSpPr>
        <p:spPr>
          <a:xfrm>
            <a:off x="1728025" y="4408168"/>
            <a:ext cx="0" cy="5675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814632" y="3705799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B</a:t>
            </a:r>
            <a:r>
              <a:rPr lang="en-US" sz="1600" dirty="0" smtClean="0">
                <a:solidFill>
                  <a:srgbClr val="000000"/>
                </a:solidFill>
              </a:rPr>
              <a:t>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2814632" y="4981611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B</a:t>
            </a:r>
            <a:r>
              <a:rPr lang="en-US" sz="1600" dirty="0" smtClean="0">
                <a:solidFill>
                  <a:srgbClr val="000000"/>
                </a:solidFill>
              </a:rPr>
              <a:t>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13" name="Straight Arrow Connector 12"/>
          <p:cNvCxnSpPr>
            <a:stCxn id="11" idx="4"/>
            <a:endCxn id="12" idx="0"/>
          </p:cNvCxnSpPr>
          <p:nvPr/>
        </p:nvCxnSpPr>
        <p:spPr>
          <a:xfrm>
            <a:off x="3174897" y="4414036"/>
            <a:ext cx="0" cy="5675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261504" y="3711667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4261504" y="4987479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20" name="Straight Arrow Connector 19"/>
          <p:cNvCxnSpPr>
            <a:stCxn id="18" idx="4"/>
            <a:endCxn id="19" idx="0"/>
          </p:cNvCxnSpPr>
          <p:nvPr/>
        </p:nvCxnSpPr>
        <p:spPr>
          <a:xfrm>
            <a:off x="4621769" y="4419904"/>
            <a:ext cx="0" cy="5675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5696164" y="3717535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D</a:t>
            </a:r>
            <a:r>
              <a:rPr lang="en-US" sz="1600" dirty="0" smtClean="0">
                <a:solidFill>
                  <a:srgbClr val="000000"/>
                </a:solidFill>
              </a:rPr>
              <a:t>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5696164" y="4993347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D</a:t>
            </a:r>
            <a:r>
              <a:rPr lang="en-US" sz="1600" dirty="0" smtClean="0">
                <a:solidFill>
                  <a:srgbClr val="000000"/>
                </a:solidFill>
              </a:rPr>
              <a:t>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27" name="Straight Arrow Connector 26"/>
          <p:cNvCxnSpPr>
            <a:stCxn id="25" idx="4"/>
            <a:endCxn id="26" idx="0"/>
          </p:cNvCxnSpPr>
          <p:nvPr/>
        </p:nvCxnSpPr>
        <p:spPr>
          <a:xfrm>
            <a:off x="6056429" y="4425772"/>
            <a:ext cx="0" cy="5675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7130824" y="3711192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E1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7130824" y="4987004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E2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34" name="Straight Arrow Connector 33"/>
          <p:cNvCxnSpPr>
            <a:stCxn id="32" idx="4"/>
            <a:endCxn id="33" idx="0"/>
          </p:cNvCxnSpPr>
          <p:nvPr/>
        </p:nvCxnSpPr>
        <p:spPr>
          <a:xfrm>
            <a:off x="7491089" y="4419429"/>
            <a:ext cx="0" cy="5675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5683952" y="1385234"/>
            <a:ext cx="720530" cy="708237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G</a:t>
            </a:r>
            <a:r>
              <a:rPr lang="en-US" sz="160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40" name="Oval 39"/>
          <p:cNvSpPr/>
          <p:nvPr/>
        </p:nvSpPr>
        <p:spPr>
          <a:xfrm>
            <a:off x="5683952" y="2661046"/>
            <a:ext cx="720530" cy="708237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F2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41" name="Straight Arrow Connector 40"/>
          <p:cNvCxnSpPr>
            <a:stCxn id="39" idx="2"/>
            <a:endCxn id="45" idx="6"/>
          </p:cNvCxnSpPr>
          <p:nvPr/>
        </p:nvCxnSpPr>
        <p:spPr>
          <a:xfrm flipH="1" flipV="1">
            <a:off x="4982034" y="1733961"/>
            <a:ext cx="701918" cy="539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4261504" y="1379842"/>
            <a:ext cx="720530" cy="708237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G1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4261504" y="2655654"/>
            <a:ext cx="720530" cy="708237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F1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544700" y="13744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51" name="Straight Arrow Connector 50"/>
          <p:cNvCxnSpPr/>
          <p:nvPr/>
        </p:nvCxnSpPr>
        <p:spPr>
          <a:xfrm flipH="1" flipV="1">
            <a:off x="4982034" y="2997562"/>
            <a:ext cx="701918" cy="539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Oval 51"/>
          <p:cNvSpPr/>
          <p:nvPr/>
        </p:nvSpPr>
        <p:spPr>
          <a:xfrm>
            <a:off x="2448555" y="2093471"/>
            <a:ext cx="720530" cy="708237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S1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4" name="Curved Connector 3"/>
          <p:cNvCxnSpPr>
            <a:stCxn id="52" idx="4"/>
            <a:endCxn id="6" idx="0"/>
          </p:cNvCxnSpPr>
          <p:nvPr/>
        </p:nvCxnSpPr>
        <p:spPr>
          <a:xfrm rot="5400000">
            <a:off x="1819312" y="2710422"/>
            <a:ext cx="898223" cy="1080795"/>
          </a:xfrm>
          <a:prstGeom prst="curved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Curved Connector 53"/>
          <p:cNvCxnSpPr>
            <a:stCxn id="52" idx="4"/>
            <a:endCxn id="11" idx="0"/>
          </p:cNvCxnSpPr>
          <p:nvPr/>
        </p:nvCxnSpPr>
        <p:spPr>
          <a:xfrm rot="16200000" flipH="1">
            <a:off x="2539813" y="3070714"/>
            <a:ext cx="904091" cy="366077"/>
          </a:xfrm>
          <a:prstGeom prst="curved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Curved Connector 57"/>
          <p:cNvCxnSpPr>
            <a:stCxn id="52" idx="4"/>
            <a:endCxn id="18" idx="0"/>
          </p:cNvCxnSpPr>
          <p:nvPr/>
        </p:nvCxnSpPr>
        <p:spPr>
          <a:xfrm rot="16200000" flipH="1">
            <a:off x="3260315" y="2350212"/>
            <a:ext cx="909959" cy="1812949"/>
          </a:xfrm>
          <a:prstGeom prst="curved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0" name="Oval 69"/>
          <p:cNvSpPr/>
          <p:nvPr/>
        </p:nvSpPr>
        <p:spPr>
          <a:xfrm>
            <a:off x="4261504" y="6149763"/>
            <a:ext cx="720530" cy="708237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S2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71" name="Curved Connector 70"/>
          <p:cNvCxnSpPr>
            <a:stCxn id="70" idx="0"/>
            <a:endCxn id="9" idx="4"/>
          </p:cNvCxnSpPr>
          <p:nvPr/>
        </p:nvCxnSpPr>
        <p:spPr>
          <a:xfrm rot="16200000" flipV="1">
            <a:off x="2942006" y="4470000"/>
            <a:ext cx="465783" cy="289374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4" name="Curved Connector 73"/>
          <p:cNvCxnSpPr>
            <a:stCxn id="70" idx="0"/>
            <a:endCxn id="12" idx="4"/>
          </p:cNvCxnSpPr>
          <p:nvPr/>
        </p:nvCxnSpPr>
        <p:spPr>
          <a:xfrm rot="16200000" flipV="1">
            <a:off x="3668376" y="5196370"/>
            <a:ext cx="459915" cy="144687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Curved Connector 78"/>
          <p:cNvCxnSpPr>
            <a:stCxn id="70" idx="0"/>
            <a:endCxn id="19" idx="4"/>
          </p:cNvCxnSpPr>
          <p:nvPr/>
        </p:nvCxnSpPr>
        <p:spPr>
          <a:xfrm rot="5400000" flipH="1" flipV="1">
            <a:off x="4394746" y="5922740"/>
            <a:ext cx="454047" cy="127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2" name="Curved Connector 81"/>
          <p:cNvCxnSpPr>
            <a:stCxn id="70" idx="0"/>
            <a:endCxn id="26" idx="4"/>
          </p:cNvCxnSpPr>
          <p:nvPr/>
        </p:nvCxnSpPr>
        <p:spPr>
          <a:xfrm rot="5400000" flipH="1" flipV="1">
            <a:off x="5115010" y="5208344"/>
            <a:ext cx="448179" cy="143466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5" name="Curved Connector 84"/>
          <p:cNvCxnSpPr>
            <a:stCxn id="70" idx="0"/>
            <a:endCxn id="33" idx="4"/>
          </p:cNvCxnSpPr>
          <p:nvPr/>
        </p:nvCxnSpPr>
        <p:spPr>
          <a:xfrm rot="5400000" flipH="1" flipV="1">
            <a:off x="5829168" y="4487842"/>
            <a:ext cx="454522" cy="286932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8" name="Oval 87"/>
          <p:cNvSpPr/>
          <p:nvPr/>
        </p:nvSpPr>
        <p:spPr>
          <a:xfrm>
            <a:off x="7253276" y="2088078"/>
            <a:ext cx="720530" cy="708237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S3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90" name="Curved Connector 89"/>
          <p:cNvCxnSpPr>
            <a:stCxn id="88" idx="2"/>
            <a:endCxn id="39" idx="6"/>
          </p:cNvCxnSpPr>
          <p:nvPr/>
        </p:nvCxnSpPr>
        <p:spPr>
          <a:xfrm rot="10800000">
            <a:off x="6404482" y="1739353"/>
            <a:ext cx="848794" cy="70284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3" name="Curved Connector 92"/>
          <p:cNvCxnSpPr>
            <a:endCxn id="40" idx="6"/>
          </p:cNvCxnSpPr>
          <p:nvPr/>
        </p:nvCxnSpPr>
        <p:spPr>
          <a:xfrm rot="10800000" flipV="1">
            <a:off x="6404482" y="2442197"/>
            <a:ext cx="726342" cy="57296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9" name="Oval 98"/>
          <p:cNvSpPr/>
          <p:nvPr/>
        </p:nvSpPr>
        <p:spPr>
          <a:xfrm>
            <a:off x="2935955" y="1251062"/>
            <a:ext cx="720530" cy="708237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S4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100" name="Curved Connector 99"/>
          <p:cNvCxnSpPr>
            <a:stCxn id="99" idx="6"/>
            <a:endCxn id="45" idx="2"/>
          </p:cNvCxnSpPr>
          <p:nvPr/>
        </p:nvCxnSpPr>
        <p:spPr>
          <a:xfrm>
            <a:off x="3656485" y="1605181"/>
            <a:ext cx="605019" cy="12878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3" name="Curved Connector 102"/>
          <p:cNvCxnSpPr>
            <a:stCxn id="99" idx="6"/>
            <a:endCxn id="46" idx="2"/>
          </p:cNvCxnSpPr>
          <p:nvPr/>
        </p:nvCxnSpPr>
        <p:spPr>
          <a:xfrm>
            <a:off x="3656485" y="1605181"/>
            <a:ext cx="605019" cy="140459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6" name="Curved Connector 105"/>
          <p:cNvCxnSpPr>
            <a:stCxn id="99" idx="6"/>
            <a:endCxn id="18" idx="2"/>
          </p:cNvCxnSpPr>
          <p:nvPr/>
        </p:nvCxnSpPr>
        <p:spPr>
          <a:xfrm>
            <a:off x="3656485" y="1605181"/>
            <a:ext cx="605019" cy="2460605"/>
          </a:xfrm>
          <a:prstGeom prst="curvedConnector3">
            <a:avLst>
              <a:gd name="adj1" fmla="val 17704"/>
            </a:avLst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567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1" grpId="0" animBg="1"/>
      <p:bldP spid="12" grpId="0" animBg="1"/>
      <p:bldP spid="18" grpId="0" animBg="1"/>
      <p:bldP spid="19" grpId="0" animBg="1"/>
      <p:bldP spid="25" grpId="0" animBg="1"/>
      <p:bldP spid="26" grpId="0" animBg="1"/>
      <p:bldP spid="32" grpId="0" animBg="1"/>
      <p:bldP spid="33" grpId="0" animBg="1"/>
      <p:bldP spid="39" grpId="0" animBg="1"/>
      <p:bldP spid="40" grpId="0" animBg="1"/>
      <p:bldP spid="45" grpId="0" animBg="1"/>
      <p:bldP spid="46" grpId="0" animBg="1"/>
      <p:bldP spid="49" grpId="0"/>
      <p:bldP spid="52" grpId="0" animBg="1"/>
      <p:bldP spid="70" grpId="0" animBg="1"/>
      <p:bldP spid="88" grpId="0" animBg="1"/>
      <p:bldP spid="9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062"/>
            <a:ext cx="8229600" cy="1143000"/>
          </a:xfrm>
        </p:spPr>
        <p:txBody>
          <a:bodyPr/>
          <a:lstStyle/>
          <a:p>
            <a:r>
              <a:rPr lang="en-US" dirty="0"/>
              <a:t>Graph Model – Iteration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367760" y="3699931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367760" y="4975743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9" name="Straight Arrow Connector 8"/>
          <p:cNvCxnSpPr>
            <a:stCxn id="7" idx="4"/>
            <a:endCxn id="8" idx="0"/>
          </p:cNvCxnSpPr>
          <p:nvPr/>
        </p:nvCxnSpPr>
        <p:spPr>
          <a:xfrm>
            <a:off x="1728025" y="4408168"/>
            <a:ext cx="0" cy="5675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2814632" y="3705799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B</a:t>
            </a:r>
            <a:r>
              <a:rPr lang="en-US" sz="1600" dirty="0" smtClean="0">
                <a:solidFill>
                  <a:srgbClr val="000000"/>
                </a:solidFill>
              </a:rPr>
              <a:t>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2814632" y="4981611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B</a:t>
            </a:r>
            <a:r>
              <a:rPr lang="en-US" sz="1600" dirty="0" smtClean="0">
                <a:solidFill>
                  <a:srgbClr val="000000"/>
                </a:solidFill>
              </a:rPr>
              <a:t>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12" name="Straight Arrow Connector 11"/>
          <p:cNvCxnSpPr>
            <a:stCxn id="10" idx="4"/>
            <a:endCxn id="11" idx="0"/>
          </p:cNvCxnSpPr>
          <p:nvPr/>
        </p:nvCxnSpPr>
        <p:spPr>
          <a:xfrm>
            <a:off x="3174897" y="4414036"/>
            <a:ext cx="0" cy="5675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4261504" y="3711667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4261504" y="4987479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19" name="Straight Arrow Connector 18"/>
          <p:cNvCxnSpPr>
            <a:stCxn id="17" idx="4"/>
            <a:endCxn id="18" idx="0"/>
          </p:cNvCxnSpPr>
          <p:nvPr/>
        </p:nvCxnSpPr>
        <p:spPr>
          <a:xfrm>
            <a:off x="4621769" y="4419904"/>
            <a:ext cx="0" cy="5675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5696164" y="3717535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D</a:t>
            </a:r>
            <a:r>
              <a:rPr lang="en-US" sz="1600" dirty="0" smtClean="0">
                <a:solidFill>
                  <a:srgbClr val="000000"/>
                </a:solidFill>
              </a:rPr>
              <a:t>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5696164" y="4993347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D</a:t>
            </a:r>
            <a:r>
              <a:rPr lang="en-US" sz="1600" dirty="0" smtClean="0">
                <a:solidFill>
                  <a:srgbClr val="000000"/>
                </a:solidFill>
              </a:rPr>
              <a:t>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26" name="Straight Arrow Connector 25"/>
          <p:cNvCxnSpPr>
            <a:stCxn id="24" idx="4"/>
            <a:endCxn id="25" idx="0"/>
          </p:cNvCxnSpPr>
          <p:nvPr/>
        </p:nvCxnSpPr>
        <p:spPr>
          <a:xfrm>
            <a:off x="6056429" y="4425772"/>
            <a:ext cx="0" cy="5675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7130824" y="3711192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E1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7130824" y="4987004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E2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33" name="Straight Arrow Connector 32"/>
          <p:cNvCxnSpPr>
            <a:stCxn id="31" idx="4"/>
            <a:endCxn id="32" idx="0"/>
          </p:cNvCxnSpPr>
          <p:nvPr/>
        </p:nvCxnSpPr>
        <p:spPr>
          <a:xfrm>
            <a:off x="7491089" y="4419429"/>
            <a:ext cx="0" cy="5675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1373616" y="2484699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R1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A1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2820488" y="2490567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R1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B1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2094146" y="2838818"/>
            <a:ext cx="726342" cy="5868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2289542" y="2521333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4267360" y="2496435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R1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C1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3541018" y="2844686"/>
            <a:ext cx="726342" cy="5868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736414" y="2527201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58" name="Oval 57"/>
          <p:cNvSpPr/>
          <p:nvPr/>
        </p:nvSpPr>
        <p:spPr>
          <a:xfrm>
            <a:off x="5702020" y="2502303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R1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D1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4975678" y="2850554"/>
            <a:ext cx="726342" cy="5868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5171074" y="2533069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61" name="Oval 60"/>
          <p:cNvSpPr/>
          <p:nvPr/>
        </p:nvSpPr>
        <p:spPr>
          <a:xfrm>
            <a:off x="7136680" y="2495960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R1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E1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6410338" y="2844211"/>
            <a:ext cx="726342" cy="5868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6605734" y="2526726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cxnSp>
        <p:nvCxnSpPr>
          <p:cNvPr id="70" name="Curved Connector 69"/>
          <p:cNvCxnSpPr>
            <a:stCxn id="51" idx="2"/>
            <a:endCxn id="7" idx="2"/>
          </p:cNvCxnSpPr>
          <p:nvPr/>
        </p:nvCxnSpPr>
        <p:spPr>
          <a:xfrm rot="10800000" flipV="1">
            <a:off x="1367760" y="2838818"/>
            <a:ext cx="5856" cy="1215232"/>
          </a:xfrm>
          <a:prstGeom prst="curvedConnector3">
            <a:avLst>
              <a:gd name="adj1" fmla="val 4003689"/>
            </a:avLst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6" name="Curved Connector 75"/>
          <p:cNvCxnSpPr>
            <a:stCxn id="7" idx="6"/>
            <a:endCxn id="51" idx="6"/>
          </p:cNvCxnSpPr>
          <p:nvPr/>
        </p:nvCxnSpPr>
        <p:spPr>
          <a:xfrm flipV="1">
            <a:off x="2088290" y="2838818"/>
            <a:ext cx="5856" cy="1215232"/>
          </a:xfrm>
          <a:prstGeom prst="curvedConnector3">
            <a:avLst>
              <a:gd name="adj1" fmla="val 4003689"/>
            </a:avLst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145223" y="3308704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endParaRPr lang="en-US" dirty="0"/>
          </a:p>
        </p:txBody>
      </p:sp>
      <p:sp>
        <p:nvSpPr>
          <p:cNvPr id="78" name="TextBox 77"/>
          <p:cNvSpPr txBox="1"/>
          <p:nvPr/>
        </p:nvSpPr>
        <p:spPr>
          <a:xfrm>
            <a:off x="2058401" y="3314572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79" name="Oval 78"/>
          <p:cNvSpPr/>
          <p:nvPr/>
        </p:nvSpPr>
        <p:spPr>
          <a:xfrm>
            <a:off x="2814632" y="3717535"/>
            <a:ext cx="720530" cy="7082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A1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93" name="Curved Connector 92"/>
          <p:cNvCxnSpPr/>
          <p:nvPr/>
        </p:nvCxnSpPr>
        <p:spPr>
          <a:xfrm rot="10800000" flipV="1">
            <a:off x="2814632" y="2820264"/>
            <a:ext cx="5856" cy="1215232"/>
          </a:xfrm>
          <a:prstGeom prst="curvedConnector3">
            <a:avLst>
              <a:gd name="adj1" fmla="val 4003689"/>
            </a:avLst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4" name="Curved Connector 93"/>
          <p:cNvCxnSpPr/>
          <p:nvPr/>
        </p:nvCxnSpPr>
        <p:spPr>
          <a:xfrm flipV="1">
            <a:off x="3535162" y="2820264"/>
            <a:ext cx="5856" cy="1215232"/>
          </a:xfrm>
          <a:prstGeom prst="curvedConnector3">
            <a:avLst>
              <a:gd name="adj1" fmla="val 4003689"/>
            </a:avLst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2592095" y="3290150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endParaRPr 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3505273" y="3296018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97" name="Curved Connector 96"/>
          <p:cNvCxnSpPr/>
          <p:nvPr/>
        </p:nvCxnSpPr>
        <p:spPr>
          <a:xfrm rot="10800000" flipV="1">
            <a:off x="4233472" y="2883846"/>
            <a:ext cx="5856" cy="1215232"/>
          </a:xfrm>
          <a:prstGeom prst="curvedConnector3">
            <a:avLst>
              <a:gd name="adj1" fmla="val 4003689"/>
            </a:avLst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8" name="Curved Connector 97"/>
          <p:cNvCxnSpPr/>
          <p:nvPr/>
        </p:nvCxnSpPr>
        <p:spPr>
          <a:xfrm flipV="1">
            <a:off x="4954002" y="2883846"/>
            <a:ext cx="5856" cy="1215232"/>
          </a:xfrm>
          <a:prstGeom prst="curvedConnector3">
            <a:avLst>
              <a:gd name="adj1" fmla="val 4003689"/>
            </a:avLst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4010935" y="3353732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endParaRPr lang="en-US" dirty="0"/>
          </a:p>
        </p:txBody>
      </p:sp>
      <p:sp>
        <p:nvSpPr>
          <p:cNvPr id="100" name="TextBox 99"/>
          <p:cNvSpPr txBox="1"/>
          <p:nvPr/>
        </p:nvSpPr>
        <p:spPr>
          <a:xfrm>
            <a:off x="4924113" y="3359600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101" name="Curved Connector 100"/>
          <p:cNvCxnSpPr/>
          <p:nvPr/>
        </p:nvCxnSpPr>
        <p:spPr>
          <a:xfrm rot="10800000" flipV="1">
            <a:off x="5696164" y="2902401"/>
            <a:ext cx="5856" cy="1215232"/>
          </a:xfrm>
          <a:prstGeom prst="curvedConnector3">
            <a:avLst>
              <a:gd name="adj1" fmla="val 4003689"/>
            </a:avLst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2" name="Curved Connector 101"/>
          <p:cNvCxnSpPr/>
          <p:nvPr/>
        </p:nvCxnSpPr>
        <p:spPr>
          <a:xfrm flipV="1">
            <a:off x="6416694" y="2902401"/>
            <a:ext cx="5856" cy="1215232"/>
          </a:xfrm>
          <a:prstGeom prst="curvedConnector3">
            <a:avLst>
              <a:gd name="adj1" fmla="val 4003689"/>
            </a:avLst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5473627" y="3372287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endParaRPr lang="en-US" dirty="0"/>
          </a:p>
        </p:txBody>
      </p:sp>
      <p:sp>
        <p:nvSpPr>
          <p:cNvPr id="104" name="TextBox 103"/>
          <p:cNvSpPr txBox="1"/>
          <p:nvPr/>
        </p:nvSpPr>
        <p:spPr>
          <a:xfrm>
            <a:off x="6386805" y="3378155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110" name="Curved Connector 109"/>
          <p:cNvCxnSpPr/>
          <p:nvPr/>
        </p:nvCxnSpPr>
        <p:spPr>
          <a:xfrm rot="10800000" flipV="1">
            <a:off x="7113256" y="2917952"/>
            <a:ext cx="5856" cy="1215232"/>
          </a:xfrm>
          <a:prstGeom prst="curvedConnector3">
            <a:avLst>
              <a:gd name="adj1" fmla="val 4003689"/>
            </a:avLst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1" name="Curved Connector 110"/>
          <p:cNvCxnSpPr/>
          <p:nvPr/>
        </p:nvCxnSpPr>
        <p:spPr>
          <a:xfrm flipV="1">
            <a:off x="7833786" y="2917952"/>
            <a:ext cx="5856" cy="1215232"/>
          </a:xfrm>
          <a:prstGeom prst="curvedConnector3">
            <a:avLst>
              <a:gd name="adj1" fmla="val 4003689"/>
            </a:avLst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890719" y="3387838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endParaRPr lang="en-US" dirty="0"/>
          </a:p>
        </p:txBody>
      </p:sp>
      <p:sp>
        <p:nvSpPr>
          <p:cNvPr id="113" name="TextBox 112"/>
          <p:cNvSpPr txBox="1"/>
          <p:nvPr/>
        </p:nvSpPr>
        <p:spPr>
          <a:xfrm>
            <a:off x="7760405" y="3371812"/>
            <a:ext cx="497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475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7" grpId="0" animBg="1"/>
      <p:bldP spid="18" grpId="0" animBg="1"/>
      <p:bldP spid="24" grpId="0" animBg="1"/>
      <p:bldP spid="25" grpId="0" animBg="1"/>
      <p:bldP spid="31" grpId="0" animBg="1"/>
      <p:bldP spid="32" grpId="0" animBg="1"/>
      <p:bldP spid="51" grpId="0" animBg="1"/>
      <p:bldP spid="52" grpId="0" animBg="1"/>
      <p:bldP spid="54" grpId="0"/>
      <p:bldP spid="55" grpId="0" animBg="1"/>
      <p:bldP spid="57" grpId="0"/>
      <p:bldP spid="58" grpId="0" animBg="1"/>
      <p:bldP spid="60" grpId="0"/>
      <p:bldP spid="61" grpId="0" animBg="1"/>
      <p:bldP spid="63" grpId="0"/>
      <p:bldP spid="77" grpId="0"/>
      <p:bldP spid="78" grpId="0"/>
      <p:bldP spid="79" grpId="0" animBg="1"/>
      <p:bldP spid="95" grpId="0"/>
      <p:bldP spid="96" grpId="0"/>
      <p:bldP spid="99" grpId="0"/>
      <p:bldP spid="100" grpId="0"/>
      <p:bldP spid="103" grpId="0"/>
      <p:bldP spid="104" grpId="0"/>
      <p:bldP spid="112" grpId="0"/>
      <p:bldP spid="1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dirty="0" smtClean="0"/>
              <a:t>Time Dependent Graph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997811" y="3089383"/>
            <a:ext cx="1359175" cy="133598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934625" y="3089383"/>
            <a:ext cx="1359175" cy="133598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B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12" name="Curved Connector 11"/>
          <p:cNvCxnSpPr>
            <a:stCxn id="6" idx="0"/>
            <a:endCxn id="7" idx="0"/>
          </p:cNvCxnSpPr>
          <p:nvPr/>
        </p:nvCxnSpPr>
        <p:spPr>
          <a:xfrm rot="5400000" flipH="1" flipV="1">
            <a:off x="3145806" y="1620976"/>
            <a:ext cx="12700" cy="2936814"/>
          </a:xfrm>
          <a:prstGeom prst="curvedConnector3">
            <a:avLst>
              <a:gd name="adj1" fmla="val 9491969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540170" y="1526374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T1 (08:00)</a:t>
            </a:r>
            <a:endParaRPr lang="en-US" dirty="0"/>
          </a:p>
        </p:txBody>
      </p:sp>
      <p:cxnSp>
        <p:nvCxnSpPr>
          <p:cNvPr id="17" name="Curved Connector 16"/>
          <p:cNvCxnSpPr>
            <a:stCxn id="6" idx="0"/>
            <a:endCxn id="7" idx="0"/>
          </p:cNvCxnSpPr>
          <p:nvPr/>
        </p:nvCxnSpPr>
        <p:spPr>
          <a:xfrm rot="5400000" flipH="1" flipV="1">
            <a:off x="3145806" y="1620976"/>
            <a:ext cx="12700" cy="2936814"/>
          </a:xfrm>
          <a:prstGeom prst="curvedConnector3">
            <a:avLst>
              <a:gd name="adj1" fmla="val 670363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570450" y="1922994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T2 (08:12)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570450" y="2240480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T3 (08:24)</a:t>
            </a:r>
            <a:endParaRPr lang="en-US" dirty="0"/>
          </a:p>
        </p:txBody>
      </p:sp>
      <p:cxnSp>
        <p:nvCxnSpPr>
          <p:cNvPr id="23" name="Curved Connector 22"/>
          <p:cNvCxnSpPr>
            <a:stCxn id="6" idx="0"/>
            <a:endCxn id="7" idx="0"/>
          </p:cNvCxnSpPr>
          <p:nvPr/>
        </p:nvCxnSpPr>
        <p:spPr>
          <a:xfrm rot="5400000" flipH="1" flipV="1">
            <a:off x="3145806" y="1620976"/>
            <a:ext cx="12700" cy="2936814"/>
          </a:xfrm>
          <a:prstGeom prst="curvedConnector3">
            <a:avLst>
              <a:gd name="adj1" fmla="val 391529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urved Connector 26"/>
          <p:cNvCxnSpPr>
            <a:stCxn id="6" idx="0"/>
            <a:endCxn id="7" idx="0"/>
          </p:cNvCxnSpPr>
          <p:nvPr/>
        </p:nvCxnSpPr>
        <p:spPr>
          <a:xfrm rot="5400000" flipH="1" flipV="1">
            <a:off x="3145806" y="1620976"/>
            <a:ext cx="12700" cy="2936814"/>
          </a:xfrm>
          <a:prstGeom prst="curvedConnector3">
            <a:avLst>
              <a:gd name="adj1" fmla="val 180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564094" y="2527201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T4 (08:36)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2564094" y="2844687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T5 (08:48)</a:t>
            </a:r>
            <a:endParaRPr lang="en-US" dirty="0"/>
          </a:p>
        </p:txBody>
      </p:sp>
      <p:cxnSp>
        <p:nvCxnSpPr>
          <p:cNvPr id="32" name="Curved Connector 31"/>
          <p:cNvCxnSpPr>
            <a:stCxn id="6" idx="6"/>
            <a:endCxn id="7" idx="2"/>
          </p:cNvCxnSpPr>
          <p:nvPr/>
        </p:nvCxnSpPr>
        <p:spPr>
          <a:xfrm>
            <a:off x="2356986" y="3757376"/>
            <a:ext cx="1577639" cy="127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urved Connector 35"/>
          <p:cNvCxnSpPr>
            <a:stCxn id="6" idx="0"/>
            <a:endCxn id="7" idx="0"/>
          </p:cNvCxnSpPr>
          <p:nvPr/>
        </p:nvCxnSpPr>
        <p:spPr>
          <a:xfrm rot="5400000" flipH="1" flipV="1">
            <a:off x="3145806" y="1620976"/>
            <a:ext cx="12700" cy="2936814"/>
          </a:xfrm>
          <a:prstGeom prst="curvedConnector3">
            <a:avLst>
              <a:gd name="adj1" fmla="val -796039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39"/>
          <p:cNvCxnSpPr>
            <a:stCxn id="6" idx="0"/>
            <a:endCxn id="7" idx="0"/>
          </p:cNvCxnSpPr>
          <p:nvPr/>
        </p:nvCxnSpPr>
        <p:spPr>
          <a:xfrm rot="5400000" flipH="1" flipV="1">
            <a:off x="3145806" y="1620976"/>
            <a:ext cx="12700" cy="2936814"/>
          </a:xfrm>
          <a:prstGeom prst="curvedConnector3">
            <a:avLst>
              <a:gd name="adj1" fmla="val -271903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569950" y="3119197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T6 (09:00)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2575806" y="3405918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T7 (09:12)</a:t>
            </a:r>
            <a:endParaRPr lang="en-US" dirty="0"/>
          </a:p>
        </p:txBody>
      </p:sp>
      <p:cxnSp>
        <p:nvCxnSpPr>
          <p:cNvPr id="48" name="Curved Connector 47"/>
          <p:cNvCxnSpPr>
            <a:stCxn id="6" idx="4"/>
            <a:endCxn id="7" idx="4"/>
          </p:cNvCxnSpPr>
          <p:nvPr/>
        </p:nvCxnSpPr>
        <p:spPr>
          <a:xfrm rot="16200000" flipH="1">
            <a:off x="3145806" y="2956962"/>
            <a:ext cx="12700" cy="2936814"/>
          </a:xfrm>
          <a:prstGeom prst="curvedConnector3">
            <a:avLst>
              <a:gd name="adj1" fmla="val 660748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urved Connector 51"/>
          <p:cNvCxnSpPr>
            <a:stCxn id="6" idx="4"/>
            <a:endCxn id="7" idx="4"/>
          </p:cNvCxnSpPr>
          <p:nvPr/>
        </p:nvCxnSpPr>
        <p:spPr>
          <a:xfrm rot="16200000" flipH="1">
            <a:off x="3145806" y="2956962"/>
            <a:ext cx="12700" cy="2936814"/>
          </a:xfrm>
          <a:prstGeom prst="curvedConnector3">
            <a:avLst>
              <a:gd name="adj1" fmla="val 391529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urved Connector 55"/>
          <p:cNvCxnSpPr>
            <a:stCxn id="6" idx="4"/>
            <a:endCxn id="7" idx="4"/>
          </p:cNvCxnSpPr>
          <p:nvPr/>
        </p:nvCxnSpPr>
        <p:spPr>
          <a:xfrm rot="16200000" flipH="1">
            <a:off x="3145806" y="2956962"/>
            <a:ext cx="12700" cy="2936814"/>
          </a:xfrm>
          <a:prstGeom prst="curvedConnector3">
            <a:avLst>
              <a:gd name="adj1" fmla="val 180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urved Connector 58"/>
          <p:cNvCxnSpPr/>
          <p:nvPr/>
        </p:nvCxnSpPr>
        <p:spPr>
          <a:xfrm rot="16200000" flipH="1">
            <a:off x="3145806" y="2992234"/>
            <a:ext cx="12700" cy="2936814"/>
          </a:xfrm>
          <a:prstGeom prst="curvedConnector3">
            <a:avLst>
              <a:gd name="adj1" fmla="val -50759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urved Connector 60"/>
          <p:cNvCxnSpPr>
            <a:stCxn id="6" idx="4"/>
            <a:endCxn id="7" idx="4"/>
          </p:cNvCxnSpPr>
          <p:nvPr/>
        </p:nvCxnSpPr>
        <p:spPr>
          <a:xfrm rot="16200000" flipH="1">
            <a:off x="3145806" y="2956962"/>
            <a:ext cx="12700" cy="2936814"/>
          </a:xfrm>
          <a:prstGeom prst="curvedConnector3">
            <a:avLst>
              <a:gd name="adj1" fmla="val -271903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2581662" y="3729272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T8 (09:24)</a:t>
            </a:r>
            <a:endParaRPr lang="en-US" dirty="0"/>
          </a:p>
        </p:txBody>
      </p:sp>
      <p:sp>
        <p:nvSpPr>
          <p:cNvPr id="67" name="TextBox 66"/>
          <p:cNvSpPr txBox="1"/>
          <p:nvPr/>
        </p:nvSpPr>
        <p:spPr>
          <a:xfrm>
            <a:off x="2581662" y="4058969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T9 (09:36)</a:t>
            </a:r>
            <a:endParaRPr 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2575306" y="4309057"/>
            <a:ext cx="125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T10 (09:48)</a:t>
            </a:r>
            <a:endParaRPr lang="en-US" dirty="0"/>
          </a:p>
        </p:txBody>
      </p:sp>
      <p:sp>
        <p:nvSpPr>
          <p:cNvPr id="69" name="TextBox 68"/>
          <p:cNvSpPr txBox="1"/>
          <p:nvPr/>
        </p:nvSpPr>
        <p:spPr>
          <a:xfrm>
            <a:off x="2582392" y="4557857"/>
            <a:ext cx="125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T11 (10:00)</a:t>
            </a:r>
            <a:endParaRPr lang="en-US" dirty="0"/>
          </a:p>
        </p:txBody>
      </p:sp>
      <p:sp>
        <p:nvSpPr>
          <p:cNvPr id="70" name="TextBox 69"/>
          <p:cNvSpPr txBox="1"/>
          <p:nvPr/>
        </p:nvSpPr>
        <p:spPr>
          <a:xfrm>
            <a:off x="2599730" y="4834130"/>
            <a:ext cx="125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T12 (10:12)</a:t>
            </a:r>
            <a:endParaRPr lang="en-US" dirty="0"/>
          </a:p>
        </p:txBody>
      </p:sp>
      <p:sp>
        <p:nvSpPr>
          <p:cNvPr id="71" name="TextBox 70"/>
          <p:cNvSpPr txBox="1"/>
          <p:nvPr/>
        </p:nvSpPr>
        <p:spPr>
          <a:xfrm>
            <a:off x="2051675" y="5482737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Up to 900 Relationships</a:t>
            </a:r>
            <a:endParaRPr lang="en-US" dirty="0"/>
          </a:p>
        </p:txBody>
      </p:sp>
      <p:sp>
        <p:nvSpPr>
          <p:cNvPr id="72" name="Oval 71"/>
          <p:cNvSpPr/>
          <p:nvPr/>
        </p:nvSpPr>
        <p:spPr>
          <a:xfrm>
            <a:off x="6932421" y="3083040"/>
            <a:ext cx="1359175" cy="133598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73" name="Curved Connector 72"/>
          <p:cNvCxnSpPr>
            <a:endCxn id="72" idx="0"/>
          </p:cNvCxnSpPr>
          <p:nvPr/>
        </p:nvCxnSpPr>
        <p:spPr>
          <a:xfrm rot="5400000" flipH="1" flipV="1">
            <a:off x="6143602" y="1614633"/>
            <a:ext cx="12700" cy="2936814"/>
          </a:xfrm>
          <a:prstGeom prst="curvedConnector3">
            <a:avLst>
              <a:gd name="adj1" fmla="val 9491969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5537966" y="1520031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T1 (08:05)</a:t>
            </a:r>
            <a:endParaRPr lang="en-US" dirty="0"/>
          </a:p>
        </p:txBody>
      </p:sp>
      <p:cxnSp>
        <p:nvCxnSpPr>
          <p:cNvPr id="75" name="Curved Connector 74"/>
          <p:cNvCxnSpPr>
            <a:endCxn id="72" idx="0"/>
          </p:cNvCxnSpPr>
          <p:nvPr/>
        </p:nvCxnSpPr>
        <p:spPr>
          <a:xfrm rot="5400000" flipH="1" flipV="1">
            <a:off x="6143602" y="1614633"/>
            <a:ext cx="12700" cy="2936814"/>
          </a:xfrm>
          <a:prstGeom prst="curvedConnector3">
            <a:avLst>
              <a:gd name="adj1" fmla="val 670363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5568246" y="1916651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T2 (08:17)</a:t>
            </a:r>
            <a:endParaRPr lang="en-US" dirty="0"/>
          </a:p>
        </p:txBody>
      </p:sp>
      <p:sp>
        <p:nvSpPr>
          <p:cNvPr id="77" name="TextBox 76"/>
          <p:cNvSpPr txBox="1"/>
          <p:nvPr/>
        </p:nvSpPr>
        <p:spPr>
          <a:xfrm>
            <a:off x="5568246" y="2234137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T3 (08:29)</a:t>
            </a:r>
            <a:endParaRPr lang="en-US" dirty="0"/>
          </a:p>
        </p:txBody>
      </p:sp>
      <p:cxnSp>
        <p:nvCxnSpPr>
          <p:cNvPr id="78" name="Curved Connector 77"/>
          <p:cNvCxnSpPr>
            <a:endCxn id="72" idx="0"/>
          </p:cNvCxnSpPr>
          <p:nvPr/>
        </p:nvCxnSpPr>
        <p:spPr>
          <a:xfrm rot="5400000" flipH="1" flipV="1">
            <a:off x="6143602" y="1614633"/>
            <a:ext cx="12700" cy="2936814"/>
          </a:xfrm>
          <a:prstGeom prst="curvedConnector3">
            <a:avLst>
              <a:gd name="adj1" fmla="val 391529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urved Connector 78"/>
          <p:cNvCxnSpPr>
            <a:endCxn id="72" idx="0"/>
          </p:cNvCxnSpPr>
          <p:nvPr/>
        </p:nvCxnSpPr>
        <p:spPr>
          <a:xfrm rot="5400000" flipH="1" flipV="1">
            <a:off x="6143602" y="1614633"/>
            <a:ext cx="12700" cy="2936814"/>
          </a:xfrm>
          <a:prstGeom prst="curvedConnector3">
            <a:avLst>
              <a:gd name="adj1" fmla="val 180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5561890" y="2520858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T4 (08:41)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5561890" y="2838344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T5 (08:53)</a:t>
            </a:r>
            <a:endParaRPr lang="en-US" dirty="0"/>
          </a:p>
        </p:txBody>
      </p:sp>
      <p:cxnSp>
        <p:nvCxnSpPr>
          <p:cNvPr id="82" name="Curved Connector 81"/>
          <p:cNvCxnSpPr>
            <a:endCxn id="72" idx="2"/>
          </p:cNvCxnSpPr>
          <p:nvPr/>
        </p:nvCxnSpPr>
        <p:spPr>
          <a:xfrm>
            <a:off x="5354782" y="3751033"/>
            <a:ext cx="1577639" cy="127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urved Connector 82"/>
          <p:cNvCxnSpPr>
            <a:endCxn id="72" idx="0"/>
          </p:cNvCxnSpPr>
          <p:nvPr/>
        </p:nvCxnSpPr>
        <p:spPr>
          <a:xfrm rot="5400000" flipH="1" flipV="1">
            <a:off x="6143602" y="1614633"/>
            <a:ext cx="12700" cy="2936814"/>
          </a:xfrm>
          <a:prstGeom prst="curvedConnector3">
            <a:avLst>
              <a:gd name="adj1" fmla="val -796039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urved Connector 83"/>
          <p:cNvCxnSpPr>
            <a:endCxn id="72" idx="0"/>
          </p:cNvCxnSpPr>
          <p:nvPr/>
        </p:nvCxnSpPr>
        <p:spPr>
          <a:xfrm rot="5400000" flipH="1" flipV="1">
            <a:off x="6143602" y="1614633"/>
            <a:ext cx="12700" cy="2936814"/>
          </a:xfrm>
          <a:prstGeom prst="curvedConnector3">
            <a:avLst>
              <a:gd name="adj1" fmla="val -271903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5567746" y="3112854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T6 (09:05)</a:t>
            </a:r>
            <a:endParaRPr 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5573602" y="3399575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T7 (09:17)</a:t>
            </a:r>
            <a:endParaRPr lang="en-US" dirty="0"/>
          </a:p>
        </p:txBody>
      </p:sp>
      <p:cxnSp>
        <p:nvCxnSpPr>
          <p:cNvPr id="87" name="Curved Connector 86"/>
          <p:cNvCxnSpPr>
            <a:endCxn id="72" idx="4"/>
          </p:cNvCxnSpPr>
          <p:nvPr/>
        </p:nvCxnSpPr>
        <p:spPr>
          <a:xfrm rot="16200000" flipH="1">
            <a:off x="6143602" y="2950619"/>
            <a:ext cx="12700" cy="2936814"/>
          </a:xfrm>
          <a:prstGeom prst="curvedConnector3">
            <a:avLst>
              <a:gd name="adj1" fmla="val 660748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urved Connector 87"/>
          <p:cNvCxnSpPr>
            <a:endCxn id="72" idx="4"/>
          </p:cNvCxnSpPr>
          <p:nvPr/>
        </p:nvCxnSpPr>
        <p:spPr>
          <a:xfrm rot="16200000" flipH="1">
            <a:off x="6143602" y="2950619"/>
            <a:ext cx="12700" cy="2936814"/>
          </a:xfrm>
          <a:prstGeom prst="curvedConnector3">
            <a:avLst>
              <a:gd name="adj1" fmla="val 391529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urved Connector 88"/>
          <p:cNvCxnSpPr>
            <a:endCxn id="72" idx="4"/>
          </p:cNvCxnSpPr>
          <p:nvPr/>
        </p:nvCxnSpPr>
        <p:spPr>
          <a:xfrm rot="16200000" flipH="1">
            <a:off x="6143602" y="2950619"/>
            <a:ext cx="12700" cy="2936814"/>
          </a:xfrm>
          <a:prstGeom prst="curvedConnector3">
            <a:avLst>
              <a:gd name="adj1" fmla="val 180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urved Connector 89"/>
          <p:cNvCxnSpPr/>
          <p:nvPr/>
        </p:nvCxnSpPr>
        <p:spPr>
          <a:xfrm rot="16200000" flipH="1">
            <a:off x="6143602" y="2985891"/>
            <a:ext cx="12700" cy="2936814"/>
          </a:xfrm>
          <a:prstGeom prst="curvedConnector3">
            <a:avLst>
              <a:gd name="adj1" fmla="val -50759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urved Connector 90"/>
          <p:cNvCxnSpPr>
            <a:endCxn id="72" idx="4"/>
          </p:cNvCxnSpPr>
          <p:nvPr/>
        </p:nvCxnSpPr>
        <p:spPr>
          <a:xfrm rot="16200000" flipH="1">
            <a:off x="6143602" y="2950619"/>
            <a:ext cx="12700" cy="2936814"/>
          </a:xfrm>
          <a:prstGeom prst="curvedConnector3">
            <a:avLst>
              <a:gd name="adj1" fmla="val -271903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5579458" y="3722929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T8 (09:29)</a:t>
            </a:r>
            <a:endParaRPr lang="en-US" dirty="0"/>
          </a:p>
        </p:txBody>
      </p:sp>
      <p:sp>
        <p:nvSpPr>
          <p:cNvPr id="93" name="TextBox 92"/>
          <p:cNvSpPr txBox="1"/>
          <p:nvPr/>
        </p:nvSpPr>
        <p:spPr>
          <a:xfrm>
            <a:off x="5579458" y="4052626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T9 (09:41)</a:t>
            </a:r>
            <a:endParaRPr lang="en-US" dirty="0"/>
          </a:p>
        </p:txBody>
      </p:sp>
      <p:sp>
        <p:nvSpPr>
          <p:cNvPr id="94" name="TextBox 93"/>
          <p:cNvSpPr txBox="1"/>
          <p:nvPr/>
        </p:nvSpPr>
        <p:spPr>
          <a:xfrm>
            <a:off x="5573102" y="4302714"/>
            <a:ext cx="125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T10 (09:53)</a:t>
            </a:r>
            <a:endParaRPr lang="en-US" dirty="0"/>
          </a:p>
        </p:txBody>
      </p:sp>
      <p:sp>
        <p:nvSpPr>
          <p:cNvPr id="95" name="TextBox 94"/>
          <p:cNvSpPr txBox="1"/>
          <p:nvPr/>
        </p:nvSpPr>
        <p:spPr>
          <a:xfrm>
            <a:off x="5580188" y="4551514"/>
            <a:ext cx="125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T11 (10:05)</a:t>
            </a:r>
            <a:endParaRPr 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5597526" y="4827787"/>
            <a:ext cx="125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T12 (10:17)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660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4" grpId="0"/>
      <p:bldP spid="21" grpId="0"/>
      <p:bldP spid="22" grpId="0"/>
      <p:bldP spid="30" grpId="0"/>
      <p:bldP spid="31" grpId="0"/>
      <p:bldP spid="46" grpId="0"/>
      <p:bldP spid="47" grpId="0"/>
      <p:bldP spid="66" grpId="0"/>
      <p:bldP spid="67" grpId="0"/>
      <p:bldP spid="68" grpId="0"/>
      <p:bldP spid="69" grpId="0"/>
      <p:bldP spid="70" grpId="0"/>
      <p:bldP spid="71" grpId="0"/>
      <p:bldP spid="72" grpId="0" animBg="1"/>
      <p:bldP spid="74" grpId="0"/>
      <p:bldP spid="76" grpId="0"/>
      <p:bldP spid="77" grpId="0"/>
      <p:bldP spid="80" grpId="0"/>
      <p:bldP spid="81" grpId="0"/>
      <p:bldP spid="85" grpId="0"/>
      <p:bldP spid="86" grpId="0"/>
      <p:bldP spid="92" grpId="0"/>
      <p:bldP spid="93" grpId="0"/>
      <p:bldP spid="94" grpId="0"/>
      <p:bldP spid="95" grpId="0"/>
      <p:bldP spid="9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33310"/>
          </a:xfrm>
        </p:spPr>
        <p:txBody>
          <a:bodyPr/>
          <a:lstStyle/>
          <a:p>
            <a:r>
              <a:rPr lang="en-US" dirty="0"/>
              <a:t>Heuristics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997811" y="3089383"/>
            <a:ext cx="1359175" cy="133598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934625" y="3089383"/>
            <a:ext cx="1359175" cy="133598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B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23" name="Curved Connector 22"/>
          <p:cNvCxnSpPr>
            <a:stCxn id="6" idx="0"/>
            <a:endCxn id="7" idx="0"/>
          </p:cNvCxnSpPr>
          <p:nvPr/>
        </p:nvCxnSpPr>
        <p:spPr>
          <a:xfrm rot="5400000" flipH="1" flipV="1">
            <a:off x="3145806" y="1620976"/>
            <a:ext cx="12700" cy="2936814"/>
          </a:xfrm>
          <a:prstGeom prst="curvedConnector3">
            <a:avLst>
              <a:gd name="adj1" fmla="val 391529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urved Connector 26"/>
          <p:cNvCxnSpPr>
            <a:stCxn id="6" idx="0"/>
            <a:endCxn id="7" idx="0"/>
          </p:cNvCxnSpPr>
          <p:nvPr/>
        </p:nvCxnSpPr>
        <p:spPr>
          <a:xfrm rot="5400000" flipH="1" flipV="1">
            <a:off x="3145806" y="1620976"/>
            <a:ext cx="12700" cy="2936814"/>
          </a:xfrm>
          <a:prstGeom prst="curvedConnector3">
            <a:avLst>
              <a:gd name="adj1" fmla="val 180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564094" y="2527201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T4 (08:36)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2564094" y="2844687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T5 (08:48)</a:t>
            </a:r>
            <a:endParaRPr lang="en-US" dirty="0"/>
          </a:p>
        </p:txBody>
      </p:sp>
      <p:cxnSp>
        <p:nvCxnSpPr>
          <p:cNvPr id="32" name="Curved Connector 31"/>
          <p:cNvCxnSpPr>
            <a:stCxn id="6" idx="6"/>
            <a:endCxn id="7" idx="2"/>
          </p:cNvCxnSpPr>
          <p:nvPr/>
        </p:nvCxnSpPr>
        <p:spPr>
          <a:xfrm>
            <a:off x="2356986" y="3757376"/>
            <a:ext cx="1577639" cy="127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urved Connector 35"/>
          <p:cNvCxnSpPr>
            <a:stCxn id="6" idx="0"/>
            <a:endCxn id="7" idx="0"/>
          </p:cNvCxnSpPr>
          <p:nvPr/>
        </p:nvCxnSpPr>
        <p:spPr>
          <a:xfrm rot="5400000" flipH="1" flipV="1">
            <a:off x="3145806" y="1620976"/>
            <a:ext cx="12700" cy="2936814"/>
          </a:xfrm>
          <a:prstGeom prst="curvedConnector3">
            <a:avLst>
              <a:gd name="adj1" fmla="val -796039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39"/>
          <p:cNvCxnSpPr>
            <a:stCxn id="6" idx="0"/>
            <a:endCxn id="7" idx="0"/>
          </p:cNvCxnSpPr>
          <p:nvPr/>
        </p:nvCxnSpPr>
        <p:spPr>
          <a:xfrm rot="5400000" flipH="1" flipV="1">
            <a:off x="3145806" y="1620976"/>
            <a:ext cx="12700" cy="2936814"/>
          </a:xfrm>
          <a:prstGeom prst="curvedConnector3">
            <a:avLst>
              <a:gd name="adj1" fmla="val -271903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569950" y="3119197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T6 (09:00)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2575806" y="3405918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T7 (09:12)</a:t>
            </a:r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2581662" y="3729272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T8 (09:24)</a:t>
            </a:r>
            <a:endParaRPr lang="en-US" dirty="0"/>
          </a:p>
        </p:txBody>
      </p:sp>
      <p:sp>
        <p:nvSpPr>
          <p:cNvPr id="72" name="Oval 71"/>
          <p:cNvSpPr/>
          <p:nvPr/>
        </p:nvSpPr>
        <p:spPr>
          <a:xfrm>
            <a:off x="6932421" y="3083040"/>
            <a:ext cx="1359175" cy="133598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78" name="Curved Connector 77"/>
          <p:cNvCxnSpPr/>
          <p:nvPr/>
        </p:nvCxnSpPr>
        <p:spPr>
          <a:xfrm rot="5400000" flipH="1" flipV="1">
            <a:off x="6143602" y="1602422"/>
            <a:ext cx="12700" cy="2936814"/>
          </a:xfrm>
          <a:prstGeom prst="curvedConnector3">
            <a:avLst>
              <a:gd name="adj1" fmla="val 391529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urved Connector 78"/>
          <p:cNvCxnSpPr>
            <a:endCxn id="72" idx="0"/>
          </p:cNvCxnSpPr>
          <p:nvPr/>
        </p:nvCxnSpPr>
        <p:spPr>
          <a:xfrm rot="5400000" flipH="1" flipV="1">
            <a:off x="6143602" y="1614633"/>
            <a:ext cx="12700" cy="2936814"/>
          </a:xfrm>
          <a:prstGeom prst="curvedConnector3">
            <a:avLst>
              <a:gd name="adj1" fmla="val 180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5561890" y="2520858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T4 (08:41)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5561890" y="2838344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T5 (08:53)</a:t>
            </a:r>
            <a:endParaRPr lang="en-US" dirty="0"/>
          </a:p>
        </p:txBody>
      </p:sp>
      <p:cxnSp>
        <p:nvCxnSpPr>
          <p:cNvPr id="82" name="Curved Connector 81"/>
          <p:cNvCxnSpPr>
            <a:stCxn id="7" idx="6"/>
          </p:cNvCxnSpPr>
          <p:nvPr/>
        </p:nvCxnSpPr>
        <p:spPr>
          <a:xfrm>
            <a:off x="5293800" y="3757376"/>
            <a:ext cx="1638621" cy="6357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urved Connector 82"/>
          <p:cNvCxnSpPr>
            <a:endCxn id="72" idx="0"/>
          </p:cNvCxnSpPr>
          <p:nvPr/>
        </p:nvCxnSpPr>
        <p:spPr>
          <a:xfrm rot="5400000" flipH="1" flipV="1">
            <a:off x="6143602" y="1614633"/>
            <a:ext cx="12700" cy="2936814"/>
          </a:xfrm>
          <a:prstGeom prst="curvedConnector3">
            <a:avLst>
              <a:gd name="adj1" fmla="val -796039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urved Connector 83"/>
          <p:cNvCxnSpPr>
            <a:endCxn id="72" idx="0"/>
          </p:cNvCxnSpPr>
          <p:nvPr/>
        </p:nvCxnSpPr>
        <p:spPr>
          <a:xfrm rot="5400000" flipH="1" flipV="1">
            <a:off x="6143602" y="1614633"/>
            <a:ext cx="12700" cy="2936814"/>
          </a:xfrm>
          <a:prstGeom prst="curvedConnector3">
            <a:avLst>
              <a:gd name="adj1" fmla="val -271903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5567746" y="3112854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T6 (09:05)</a:t>
            </a:r>
            <a:endParaRPr 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5573602" y="3399575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T7 (09:17)</a:t>
            </a:r>
            <a:endParaRPr lang="en-US" dirty="0"/>
          </a:p>
        </p:txBody>
      </p:sp>
      <p:sp>
        <p:nvSpPr>
          <p:cNvPr id="92" name="TextBox 91"/>
          <p:cNvSpPr txBox="1"/>
          <p:nvPr/>
        </p:nvSpPr>
        <p:spPr>
          <a:xfrm>
            <a:off x="5579458" y="3722929"/>
            <a:ext cx="113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T8 (09:29)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358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dirty="0" smtClean="0"/>
              <a:t>Geek Night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8306" y="3074501"/>
            <a:ext cx="4056211" cy="30421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575" y="1193800"/>
            <a:ext cx="2286000" cy="223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610618" y="4296444"/>
            <a:ext cx="33798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Next Wednesday</a:t>
            </a:r>
          </a:p>
          <a:p>
            <a:r>
              <a:rPr lang="en-US" sz="3600" dirty="0" smtClean="0"/>
              <a:t> September 25th 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3311759" y="1354763"/>
            <a:ext cx="4982103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/>
              <a:t>An introduction to </a:t>
            </a:r>
            <a:endParaRPr lang="en-US" sz="4000" dirty="0" smtClean="0"/>
          </a:p>
          <a:p>
            <a:pPr algn="ctr"/>
            <a:r>
              <a:rPr lang="en-US" sz="5400" dirty="0" smtClean="0"/>
              <a:t>Graph </a:t>
            </a:r>
            <a:r>
              <a:rPr lang="en-US" sz="5400" dirty="0"/>
              <a:t>Databases</a:t>
            </a:r>
          </a:p>
        </p:txBody>
      </p:sp>
    </p:spTree>
    <p:extLst>
      <p:ext uri="{BB962C8B-B14F-4D97-AF65-F5344CB8AC3E}">
        <p14:creationId xmlns:p14="http://schemas.microsoft.com/office/powerpoint/2010/main" val="747155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658"/>
            <a:ext cx="8229600" cy="1066422"/>
          </a:xfrm>
        </p:spPr>
        <p:txBody>
          <a:bodyPr>
            <a:normAutofit/>
          </a:bodyPr>
          <a:lstStyle/>
          <a:p>
            <a:r>
              <a:rPr lang="en-US" dirty="0" smtClean="0"/>
              <a:t>The App</a:t>
            </a:r>
            <a:endParaRPr lang="en-US" dirty="0"/>
          </a:p>
        </p:txBody>
      </p:sp>
      <p:pic>
        <p:nvPicPr>
          <p:cNvPr id="7" name="Picture 6" descr="Photo 23-08-2013 11 05 35 (HDR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19283" y="1100080"/>
            <a:ext cx="5950076" cy="44625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1902466" y="5731930"/>
            <a:ext cx="46862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sz="2800" dirty="0">
                <a:hlinkClick r:id="rId3"/>
              </a:rPr>
              <a:t>http://www.tramchester.co.uk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32998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dirty="0" smtClean="0"/>
              <a:t>How did the team do?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478997" y="1417638"/>
            <a:ext cx="4170241" cy="2049861"/>
            <a:chOff x="550607" y="2658611"/>
            <a:chExt cx="4170241" cy="2049861"/>
          </a:xfrm>
        </p:grpSpPr>
        <p:cxnSp>
          <p:nvCxnSpPr>
            <p:cNvPr id="5" name="Straight Connector 4"/>
            <p:cNvCxnSpPr/>
            <p:nvPr/>
          </p:nvCxnSpPr>
          <p:spPr bwMode="auto">
            <a:xfrm flipV="1">
              <a:off x="1119289" y="3239576"/>
              <a:ext cx="3282531" cy="2152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flipV="1">
              <a:off x="1131776" y="3725621"/>
              <a:ext cx="3282531" cy="2152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flipV="1">
              <a:off x="1144266" y="4222427"/>
              <a:ext cx="3282531" cy="2152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 flipV="1">
              <a:off x="1145993" y="4686946"/>
              <a:ext cx="3282531" cy="2152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" name="TextBox 8"/>
            <p:cNvSpPr txBox="1"/>
            <p:nvPr/>
          </p:nvSpPr>
          <p:spPr>
            <a:xfrm>
              <a:off x="3673817" y="2658611"/>
              <a:ext cx="10470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More important</a:t>
              </a:r>
              <a:endParaRPr lang="en-US" sz="1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50607" y="2692399"/>
              <a:ext cx="106952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Less important</a:t>
              </a:r>
              <a:endParaRPr lang="en-US" sz="10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616281" y="1858689"/>
            <a:ext cx="1312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Tech Learning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1261122" y="2859620"/>
            <a:ext cx="16616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Produce Collateral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1314935" y="3257844"/>
            <a:ext cx="16081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Excite community</a:t>
            </a:r>
            <a:endParaRPr lang="en-US" sz="1400" dirty="0"/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6340973" y="1901739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6331936" y="2387783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6344425" y="2895353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6367677" y="3327583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3054586" y="1940915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3067074" y="2416196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3068801" y="2891477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>
            <a:off x="3069206" y="3354705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2" name="Picture 21" descr="1377269046_trai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094" y="2215795"/>
            <a:ext cx="609600" cy="609600"/>
          </a:xfrm>
          <a:prstGeom prst="rect">
            <a:avLst/>
          </a:prstGeom>
        </p:spPr>
      </p:pic>
      <p:pic>
        <p:nvPicPr>
          <p:cNvPr id="23" name="Picture 22" descr="1377269046_trai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017" y="2637262"/>
            <a:ext cx="609600" cy="609600"/>
          </a:xfrm>
          <a:prstGeom prst="rect">
            <a:avLst/>
          </a:prstGeom>
        </p:spPr>
      </p:pic>
      <p:pic>
        <p:nvPicPr>
          <p:cNvPr id="24" name="Picture 23" descr="1377269046_trai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03" y="1743957"/>
            <a:ext cx="609600" cy="609600"/>
          </a:xfrm>
          <a:prstGeom prst="rect">
            <a:avLst/>
          </a:prstGeom>
        </p:spPr>
      </p:pic>
      <p:pic>
        <p:nvPicPr>
          <p:cNvPr id="25" name="Picture 24" descr="1377269046_trai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747" y="3110822"/>
            <a:ext cx="609600" cy="609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90191" y="2353738"/>
            <a:ext cx="2266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Working software to demo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6649238" y="1566301"/>
            <a:ext cx="11922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 smtClean="0">
              <a:solidFill>
                <a:srgbClr val="008000"/>
              </a:solidFill>
              <a:latin typeface="Wingdings" charset="2"/>
              <a:cs typeface="Wingdings" charset="2"/>
            </a:endParaRPr>
          </a:p>
          <a:p>
            <a:endParaRPr lang="en-US" sz="2000" dirty="0" smtClean="0">
              <a:solidFill>
                <a:srgbClr val="008000"/>
              </a:solidFill>
              <a:latin typeface="Wingdings" charset="2"/>
              <a:cs typeface="Wingdings" charset="2"/>
            </a:endParaRPr>
          </a:p>
          <a:p>
            <a:endParaRPr lang="en-US" sz="2000" dirty="0" smtClean="0">
              <a:solidFill>
                <a:srgbClr val="008000"/>
              </a:solidFill>
              <a:latin typeface="Wingdings" charset="2"/>
              <a:cs typeface="Wingdings" charset="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84863" y="4055841"/>
            <a:ext cx="77019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Learnt about the pros and cons of graph databases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Proved workability of this approach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Re-enforces view that need to pick the right Database model for the domain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Learnt more about using cloud formation and </a:t>
            </a:r>
            <a:r>
              <a:rPr lang="en-US" sz="2400" dirty="0" err="1" smtClean="0"/>
              <a:t>cloudinit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11565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dirty="0" smtClean="0"/>
              <a:t>How did the team do?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478997" y="1417638"/>
            <a:ext cx="4170241" cy="2049861"/>
            <a:chOff x="550607" y="2658611"/>
            <a:chExt cx="4170241" cy="2049861"/>
          </a:xfrm>
        </p:grpSpPr>
        <p:cxnSp>
          <p:nvCxnSpPr>
            <p:cNvPr id="5" name="Straight Connector 4"/>
            <p:cNvCxnSpPr/>
            <p:nvPr/>
          </p:nvCxnSpPr>
          <p:spPr bwMode="auto">
            <a:xfrm flipV="1">
              <a:off x="1119289" y="3239576"/>
              <a:ext cx="3282531" cy="2152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flipV="1">
              <a:off x="1131776" y="3725621"/>
              <a:ext cx="3282531" cy="2152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flipV="1">
              <a:off x="1144266" y="4222427"/>
              <a:ext cx="3282531" cy="2152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 flipV="1">
              <a:off x="1145993" y="4686946"/>
              <a:ext cx="3282531" cy="2152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" name="TextBox 8"/>
            <p:cNvSpPr txBox="1"/>
            <p:nvPr/>
          </p:nvSpPr>
          <p:spPr>
            <a:xfrm>
              <a:off x="3673817" y="2658611"/>
              <a:ext cx="10470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More important</a:t>
              </a:r>
              <a:endParaRPr lang="en-US" sz="1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50607" y="2692399"/>
              <a:ext cx="106952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Less important</a:t>
              </a:r>
              <a:endParaRPr lang="en-US" sz="10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616281" y="1858689"/>
            <a:ext cx="1312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Tech Learning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1261122" y="2859620"/>
            <a:ext cx="16616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Produce Collateral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1314935" y="3257844"/>
            <a:ext cx="16081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Excite community</a:t>
            </a:r>
            <a:endParaRPr lang="en-US" sz="1400" dirty="0"/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6340973" y="1901739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6331936" y="2387783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6344425" y="2895353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6367677" y="3327583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3054586" y="1940915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3067074" y="2416196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3068801" y="2891477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>
            <a:off x="3069206" y="3354705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2" name="Picture 21" descr="1377269046_trai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094" y="2215795"/>
            <a:ext cx="609600" cy="609600"/>
          </a:xfrm>
          <a:prstGeom prst="rect">
            <a:avLst/>
          </a:prstGeom>
        </p:spPr>
      </p:pic>
      <p:pic>
        <p:nvPicPr>
          <p:cNvPr id="23" name="Picture 22" descr="1377269046_trai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017" y="2637262"/>
            <a:ext cx="609600" cy="609600"/>
          </a:xfrm>
          <a:prstGeom prst="rect">
            <a:avLst/>
          </a:prstGeom>
        </p:spPr>
      </p:pic>
      <p:pic>
        <p:nvPicPr>
          <p:cNvPr id="24" name="Picture 23" descr="1377269046_trai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03" y="1743957"/>
            <a:ext cx="609600" cy="609600"/>
          </a:xfrm>
          <a:prstGeom prst="rect">
            <a:avLst/>
          </a:prstGeom>
        </p:spPr>
      </p:pic>
      <p:pic>
        <p:nvPicPr>
          <p:cNvPr id="25" name="Picture 24" descr="1377269046_trai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747" y="3110822"/>
            <a:ext cx="609600" cy="609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90191" y="2353738"/>
            <a:ext cx="2266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Working software to demo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6467816" y="2110913"/>
            <a:ext cx="11922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 smtClean="0">
              <a:solidFill>
                <a:srgbClr val="008000"/>
              </a:solidFill>
              <a:latin typeface="Wingdings" charset="2"/>
              <a:cs typeface="Wingdings" charset="2"/>
            </a:endParaRPr>
          </a:p>
          <a:p>
            <a:endParaRPr lang="en-US" sz="2000" dirty="0" smtClean="0">
              <a:solidFill>
                <a:srgbClr val="008000"/>
              </a:solidFill>
              <a:latin typeface="Wingdings" charset="2"/>
              <a:cs typeface="Wingdings" charset="2"/>
            </a:endParaRPr>
          </a:p>
          <a:p>
            <a:endParaRPr lang="en-US" sz="2000" dirty="0" smtClean="0">
              <a:solidFill>
                <a:srgbClr val="008000"/>
              </a:solidFill>
              <a:latin typeface="Wingdings" charset="2"/>
              <a:cs typeface="Wingdings" charset="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84863" y="4055841"/>
            <a:ext cx="70625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Built a working mobile web application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More successful than we thought!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/>
              <a:t>Local media caught on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In daily use</a:t>
            </a:r>
          </a:p>
        </p:txBody>
      </p:sp>
    </p:spTree>
    <p:extLst>
      <p:ext uri="{BB962C8B-B14F-4D97-AF65-F5344CB8AC3E}">
        <p14:creationId xmlns:p14="http://schemas.microsoft.com/office/powerpoint/2010/main" val="4056998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dirty="0" smtClean="0"/>
              <a:t>How did the team do?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478997" y="1417638"/>
            <a:ext cx="4170241" cy="2049861"/>
            <a:chOff x="550607" y="2658611"/>
            <a:chExt cx="4170241" cy="2049861"/>
          </a:xfrm>
        </p:grpSpPr>
        <p:cxnSp>
          <p:nvCxnSpPr>
            <p:cNvPr id="5" name="Straight Connector 4"/>
            <p:cNvCxnSpPr/>
            <p:nvPr/>
          </p:nvCxnSpPr>
          <p:spPr bwMode="auto">
            <a:xfrm flipV="1">
              <a:off x="1119289" y="3239576"/>
              <a:ext cx="3282531" cy="2152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flipV="1">
              <a:off x="1131776" y="3725621"/>
              <a:ext cx="3282531" cy="2152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flipV="1">
              <a:off x="1144266" y="4222427"/>
              <a:ext cx="3282531" cy="2152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 flipV="1">
              <a:off x="1145993" y="4686946"/>
              <a:ext cx="3282531" cy="2152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" name="TextBox 8"/>
            <p:cNvSpPr txBox="1"/>
            <p:nvPr/>
          </p:nvSpPr>
          <p:spPr>
            <a:xfrm>
              <a:off x="3673817" y="2658611"/>
              <a:ext cx="10470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More important</a:t>
              </a:r>
              <a:endParaRPr lang="en-US" sz="1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50607" y="2692399"/>
              <a:ext cx="106952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Less important</a:t>
              </a:r>
              <a:endParaRPr lang="en-US" sz="10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616281" y="1858689"/>
            <a:ext cx="1312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Tech Learning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1261122" y="2859620"/>
            <a:ext cx="16616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Produce Collateral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1314935" y="3257844"/>
            <a:ext cx="16081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Excite community</a:t>
            </a:r>
            <a:endParaRPr lang="en-US" sz="1400" dirty="0"/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6340973" y="1901739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6331936" y="2387783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6344425" y="2895353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6367677" y="3327583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3054586" y="1940915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3067074" y="2416196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3068801" y="2891477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>
            <a:off x="3069206" y="3354705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2" name="Picture 21" descr="1377269046_trai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094" y="2215795"/>
            <a:ext cx="609600" cy="609600"/>
          </a:xfrm>
          <a:prstGeom prst="rect">
            <a:avLst/>
          </a:prstGeom>
        </p:spPr>
      </p:pic>
      <p:pic>
        <p:nvPicPr>
          <p:cNvPr id="23" name="Picture 22" descr="1377269046_trai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017" y="2637262"/>
            <a:ext cx="609600" cy="609600"/>
          </a:xfrm>
          <a:prstGeom prst="rect">
            <a:avLst/>
          </a:prstGeom>
        </p:spPr>
      </p:pic>
      <p:pic>
        <p:nvPicPr>
          <p:cNvPr id="24" name="Picture 23" descr="1377269046_trai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03" y="1743957"/>
            <a:ext cx="609600" cy="609600"/>
          </a:xfrm>
          <a:prstGeom prst="rect">
            <a:avLst/>
          </a:prstGeom>
        </p:spPr>
      </p:pic>
      <p:pic>
        <p:nvPicPr>
          <p:cNvPr id="25" name="Picture 24" descr="1377269046_trai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747" y="3110822"/>
            <a:ext cx="609600" cy="609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90191" y="2353738"/>
            <a:ext cx="2266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Working software to demo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6519651" y="2646697"/>
            <a:ext cx="11922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 smtClean="0">
              <a:solidFill>
                <a:srgbClr val="008000"/>
              </a:solidFill>
              <a:latin typeface="Wingdings" charset="2"/>
              <a:cs typeface="Wingdings" charset="2"/>
            </a:endParaRPr>
          </a:p>
          <a:p>
            <a:endParaRPr lang="en-US" sz="2000" dirty="0" smtClean="0">
              <a:solidFill>
                <a:srgbClr val="008000"/>
              </a:solidFill>
              <a:latin typeface="Wingdings" charset="2"/>
              <a:cs typeface="Wingdings" charset="2"/>
            </a:endParaRPr>
          </a:p>
          <a:p>
            <a:endParaRPr lang="en-US" sz="2000" dirty="0" smtClean="0">
              <a:solidFill>
                <a:srgbClr val="008000"/>
              </a:solidFill>
              <a:latin typeface="Wingdings" charset="2"/>
              <a:cs typeface="Wingdings" charset="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84863" y="4055841"/>
            <a:ext cx="70625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Able to produce diaries, presentations, whitepapers, videos, conferences, and labs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Including this talk ;-</a:t>
            </a:r>
            <a:r>
              <a:rPr lang="en-US" sz="2400" dirty="0" smtClean="0"/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Geek Night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New York </a:t>
            </a:r>
            <a:r>
              <a:rPr lang="en-US" sz="2400" dirty="0" err="1" smtClean="0"/>
              <a:t>GraphConnect</a:t>
            </a:r>
            <a:r>
              <a:rPr lang="en-US" sz="2400" dirty="0" smtClean="0"/>
              <a:t> Conference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56998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dirty="0" smtClean="0"/>
              <a:t>How did the team do?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478997" y="1417638"/>
            <a:ext cx="4170241" cy="2049861"/>
            <a:chOff x="550607" y="2658611"/>
            <a:chExt cx="4170241" cy="2049861"/>
          </a:xfrm>
        </p:grpSpPr>
        <p:cxnSp>
          <p:nvCxnSpPr>
            <p:cNvPr id="5" name="Straight Connector 4"/>
            <p:cNvCxnSpPr/>
            <p:nvPr/>
          </p:nvCxnSpPr>
          <p:spPr bwMode="auto">
            <a:xfrm flipV="1">
              <a:off x="1119289" y="3239576"/>
              <a:ext cx="3282531" cy="2152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flipV="1">
              <a:off x="1131776" y="3725621"/>
              <a:ext cx="3282531" cy="2152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flipV="1">
              <a:off x="1144266" y="4222427"/>
              <a:ext cx="3282531" cy="2152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 flipV="1">
              <a:off x="1145993" y="4686946"/>
              <a:ext cx="3282531" cy="2152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" name="TextBox 8"/>
            <p:cNvSpPr txBox="1"/>
            <p:nvPr/>
          </p:nvSpPr>
          <p:spPr>
            <a:xfrm>
              <a:off x="3673817" y="2658611"/>
              <a:ext cx="10470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More important</a:t>
              </a:r>
              <a:endParaRPr lang="en-US" sz="1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50607" y="2692399"/>
              <a:ext cx="106952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Less important</a:t>
              </a:r>
              <a:endParaRPr lang="en-US" sz="10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616281" y="1858689"/>
            <a:ext cx="1312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Tech Learning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1261122" y="2859620"/>
            <a:ext cx="16616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Produce Collateral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1314935" y="3257844"/>
            <a:ext cx="16081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Excite community</a:t>
            </a:r>
            <a:endParaRPr lang="en-US" sz="1400" dirty="0"/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6340973" y="1901739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6331936" y="2387783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6344425" y="2895353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6367677" y="3327583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3054586" y="1940915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3067074" y="2416196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3068801" y="2891477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>
            <a:off x="3069206" y="3354705"/>
            <a:ext cx="0" cy="19372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2" name="Picture 21" descr="1377269046_trai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094" y="2215795"/>
            <a:ext cx="609600" cy="609600"/>
          </a:xfrm>
          <a:prstGeom prst="rect">
            <a:avLst/>
          </a:prstGeom>
        </p:spPr>
      </p:pic>
      <p:pic>
        <p:nvPicPr>
          <p:cNvPr id="23" name="Picture 22" descr="1377269046_trai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017" y="2637262"/>
            <a:ext cx="609600" cy="609600"/>
          </a:xfrm>
          <a:prstGeom prst="rect">
            <a:avLst/>
          </a:prstGeom>
        </p:spPr>
      </p:pic>
      <p:pic>
        <p:nvPicPr>
          <p:cNvPr id="24" name="Picture 23" descr="1377269046_trai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03" y="1743957"/>
            <a:ext cx="609600" cy="609600"/>
          </a:xfrm>
          <a:prstGeom prst="rect">
            <a:avLst/>
          </a:prstGeom>
        </p:spPr>
      </p:pic>
      <p:pic>
        <p:nvPicPr>
          <p:cNvPr id="25" name="Picture 24" descr="1377269046_trai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747" y="3110822"/>
            <a:ext cx="609600" cy="609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90191" y="2353738"/>
            <a:ext cx="2266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Working software to demo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6649238" y="3085206"/>
            <a:ext cx="11922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 smtClean="0">
              <a:solidFill>
                <a:srgbClr val="008000"/>
              </a:solidFill>
              <a:latin typeface="Wingdings" charset="2"/>
              <a:cs typeface="Wingdings" charset="2"/>
            </a:endParaRPr>
          </a:p>
          <a:p>
            <a:endParaRPr lang="en-US" sz="2000" dirty="0" smtClean="0">
              <a:solidFill>
                <a:srgbClr val="008000"/>
              </a:solidFill>
              <a:latin typeface="Wingdings" charset="2"/>
              <a:cs typeface="Wingdings" charset="2"/>
            </a:endParaRPr>
          </a:p>
          <a:p>
            <a:endParaRPr lang="en-US" sz="2000" dirty="0" smtClean="0">
              <a:solidFill>
                <a:srgbClr val="008000"/>
              </a:solidFill>
              <a:latin typeface="Wingdings" charset="2"/>
              <a:cs typeface="Wingdings" charset="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84863" y="4055841"/>
            <a:ext cx="70625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Lots of interest inside of ThoughtWorks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/>
              <a:t>Internal talks and presentations continue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Interest outside of ThoughtWorks as well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/>
              <a:t>Next steps….?</a:t>
            </a:r>
          </a:p>
        </p:txBody>
      </p:sp>
    </p:spTree>
    <p:extLst>
      <p:ext uri="{BB962C8B-B14F-4D97-AF65-F5344CB8AC3E}">
        <p14:creationId xmlns:p14="http://schemas.microsoft.com/office/powerpoint/2010/main" val="4056998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dirty="0" smtClean="0"/>
              <a:t>A nice problem to have…..</a:t>
            </a:r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881" y="2039887"/>
            <a:ext cx="4278890" cy="4174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Photo 31-08-2013 11 50 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09" y="1165397"/>
            <a:ext cx="3029350" cy="3029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4"/>
          <a:srcRect l="2611" t="43112" r="56100" b="40645"/>
          <a:stretch/>
        </p:blipFill>
        <p:spPr>
          <a:xfrm>
            <a:off x="832810" y="4570265"/>
            <a:ext cx="3029350" cy="1280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9168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dirty="0" smtClean="0"/>
              <a:t>Next Steps?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3310"/>
            <a:ext cx="5374226" cy="5250728"/>
          </a:xfrm>
        </p:spPr>
        <p:txBody>
          <a:bodyPr>
            <a:normAutofit/>
          </a:bodyPr>
          <a:lstStyle/>
          <a:p>
            <a:r>
              <a:rPr lang="en-US" dirty="0" smtClean="0"/>
              <a:t>Would our clients be interesting in doing </a:t>
            </a:r>
            <a:r>
              <a:rPr lang="en-US" dirty="0" err="1" smtClean="0"/>
              <a:t>TechLabs</a:t>
            </a:r>
            <a:r>
              <a:rPr lang="en-US" dirty="0" smtClean="0"/>
              <a:t>?</a:t>
            </a:r>
          </a:p>
          <a:p>
            <a:r>
              <a:rPr lang="en-US" dirty="0" smtClean="0"/>
              <a:t>Team are passionate and want to continue</a:t>
            </a:r>
          </a:p>
          <a:p>
            <a:pPr lvl="1"/>
            <a:r>
              <a:rPr lang="en-US" dirty="0" smtClean="0"/>
              <a:t>Your Ideas?</a:t>
            </a:r>
          </a:p>
          <a:p>
            <a:pPr lvl="1"/>
            <a:r>
              <a:rPr lang="en-US" dirty="0" smtClean="0"/>
              <a:t>Do we Open Source?</a:t>
            </a:r>
          </a:p>
          <a:p>
            <a:r>
              <a:rPr lang="en-US" dirty="0" smtClean="0"/>
              <a:t>Feature requests are still arriving…..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0471" y="4479698"/>
            <a:ext cx="3689348" cy="1730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futur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3620" y="1531462"/>
            <a:ext cx="3176770" cy="2689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100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23939"/>
          </a:xfrm>
        </p:spPr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199" y="1001862"/>
            <a:ext cx="8229600" cy="4525963"/>
          </a:xfrm>
        </p:spPr>
        <p:txBody>
          <a:bodyPr/>
          <a:lstStyle/>
          <a:p>
            <a:r>
              <a:rPr lang="en-US" dirty="0" smtClean="0"/>
              <a:t>Check out the app at</a:t>
            </a:r>
          </a:p>
          <a:p>
            <a:pPr lvl="1"/>
            <a:r>
              <a:rPr lang="en-US" dirty="0" smtClean="0">
                <a:hlinkClick r:id="rId2"/>
              </a:rPr>
              <a:t>http://www.tramchester.co.uk</a:t>
            </a:r>
            <a:endParaRPr lang="en-US" dirty="0" smtClean="0"/>
          </a:p>
          <a:p>
            <a:pPr lvl="1"/>
            <a:r>
              <a:rPr lang="en-US" dirty="0" smtClean="0"/>
              <a:t>@</a:t>
            </a:r>
            <a:r>
              <a:rPr lang="en-US" dirty="0" err="1" smtClean="0"/>
              <a:t>tramchester</a:t>
            </a:r>
            <a:endParaRPr lang="en-US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3"/>
          <a:srcRect l="1876" r="1341"/>
          <a:stretch/>
        </p:blipFill>
        <p:spPr bwMode="auto">
          <a:xfrm>
            <a:off x="757166" y="2588731"/>
            <a:ext cx="7929633" cy="3910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73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907</TotalTime>
  <Words>986</Words>
  <Application>Microsoft Macintosh PowerPoint</Application>
  <PresentationFormat>On-screen Show (4:3)</PresentationFormat>
  <Paragraphs>322</Paragraphs>
  <Slides>25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QTB Sept 2013</vt:lpstr>
      <vt:lpstr>What is a Tech Lab?</vt:lpstr>
      <vt:lpstr>Tech Lab - Desired Outcomes</vt:lpstr>
      <vt:lpstr>What did we look at?</vt:lpstr>
      <vt:lpstr>Why the cloud?</vt:lpstr>
      <vt:lpstr>Deployment</vt:lpstr>
      <vt:lpstr>Phoenix Server</vt:lpstr>
      <vt:lpstr>Why a graph database?</vt:lpstr>
      <vt:lpstr>Tram Data…</vt:lpstr>
      <vt:lpstr>Graph Model – Iteration 1</vt:lpstr>
      <vt:lpstr>Graph Model – Iteration 2</vt:lpstr>
      <vt:lpstr>Graph Model – Iteration 3</vt:lpstr>
      <vt:lpstr>Graph Model – Iteration 4</vt:lpstr>
      <vt:lpstr>Time Dependent Graph</vt:lpstr>
      <vt:lpstr>Heuristics</vt:lpstr>
      <vt:lpstr>Geek Night</vt:lpstr>
      <vt:lpstr>The App</vt:lpstr>
      <vt:lpstr>How did the team do?</vt:lpstr>
      <vt:lpstr>How did the team do?</vt:lpstr>
      <vt:lpstr>How did the team do?</vt:lpstr>
      <vt:lpstr>How did the team do?</vt:lpstr>
      <vt:lpstr>A nice problem to have…..</vt:lpstr>
      <vt:lpstr>Next Steps?</vt:lpstr>
      <vt:lpstr>Any Questions?</vt:lpstr>
    </vt:vector>
  </TitlesOfParts>
  <Company>ThoughtWorks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QTB  September 2013</dc:title>
  <dc:creator>Ian Cartwright</dc:creator>
  <cp:lastModifiedBy>Nima Montazeri</cp:lastModifiedBy>
  <cp:revision>72</cp:revision>
  <dcterms:created xsi:type="dcterms:W3CDTF">2013-09-16T21:06:52Z</dcterms:created>
  <dcterms:modified xsi:type="dcterms:W3CDTF">2013-09-17T17:22:33Z</dcterms:modified>
</cp:coreProperties>
</file>