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notesSlide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_rels/notesSlide3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8.xml.rels" ContentType="application/vnd.openxmlformats-package.relationships+xml"/>
  <Override PartName="/ppt/notesSlides/notesSlide29.xml" ContentType="application/vnd.openxmlformats-officedocument.presentationml.notesSlide+xml"/>
  <Override PartName="/ppt/_rels/presentation.xml.rels" ContentType="application/vnd.openxmlformats-package.relationships+xml"/>
  <Override PartName="/ppt/media/image8.png" ContentType="image/png"/>
  <Override PartName="/ppt/media/image16.wmf" ContentType="image/x-wmf"/>
  <Override PartName="/ppt/media/image4.png" ContentType="image/png"/>
  <Override PartName="/ppt/media/image23.png" ContentType="image/png"/>
  <Override PartName="/ppt/media/image13.png" ContentType="image/png"/>
  <Override PartName="/ppt/media/image17.wmf" ContentType="image/x-wmf"/>
  <Override PartName="/ppt/media/image9.png" ContentType="image/png"/>
  <Override PartName="/ppt/media/image5.png" ContentType="image/png"/>
  <Override PartName="/ppt/media/image24.png" ContentType="image/png"/>
  <Override PartName="/ppt/media/image1.png" ContentType="image/png"/>
  <Override PartName="/ppt/media/image14.png" ContentType="image/png"/>
  <Override PartName="/ppt/media/image10.png" ContentType="image/png"/>
  <Override PartName="/ppt/media/image20.wmf" ContentType="image/x-wmf"/>
  <Override PartName="/ppt/media/image18.wmf" ContentType="image/x-wmf"/>
  <Override PartName="/ppt/media/image6.png" ContentType="image/png"/>
  <Override PartName="/ppt/media/image25.png" ContentType="image/png"/>
  <Override PartName="/ppt/media/image2.png" ContentType="image/png"/>
  <Override PartName="/ppt/media/image15.png" ContentType="image/png"/>
  <Override PartName="/ppt/media/image11.png" ContentType="image/png"/>
  <Override PartName="/ppt/media/image21.wmf" ContentType="image/x-wmf"/>
  <Override PartName="/ppt/media/image19.wmf" ContentType="image/x-wmf"/>
  <Override PartName="/ppt/media/image7.png" ContentType="image/png"/>
  <Override PartName="/ppt/media/image3.png" ContentType="image/png"/>
  <Override PartName="/ppt/media/image22.png" ContentType="image/png"/>
  <Override PartName="/ppt/media/image12.png" ContentType="image/png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6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s/_rels/slide28.xml.rels" ContentType="application/vnd.openxmlformats-package.relationships+xml"/>
  <Override PartName="/ppt/slides/_rels/slide12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31.xml.rels" ContentType="application/vnd.openxmlformats-package.relationships+xml"/>
  <Override PartName="/ppt/slides/_rels/slide2.xml.rels" ContentType="application/vnd.openxmlformats-package.relationships+xml"/>
  <Override PartName="/ppt/slides/_rels/slide18.xml.rels" ContentType="application/vnd.openxmlformats-package.relationships+xml"/>
  <Override PartName="/ppt/slides/_rels/slide16.xml.rels" ContentType="application/vnd.openxmlformats-package.relationships+xml"/>
  <Override PartName="/ppt/slides/_rels/slide14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29.xml.rels" ContentType="application/vnd.openxmlformats-package.relationships+xml"/>
  <Override PartName="/ppt/slides/_rels/slide27.xml.rels" ContentType="application/vnd.openxmlformats-package.relationships+xml"/>
  <Override PartName="/ppt/slides/_rels/slide13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32.xml.rels" ContentType="application/vnd.openxmlformats-package.relationships+xml"/>
  <Override PartName="/ppt/slides/_rels/slide30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19.xml.rels" ContentType="application/vnd.openxmlformats-package.relationships+xml"/>
  <Override PartName="/ppt/slides/_rels/slide17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20.xml.rels" ContentType="application/vnd.openxmlformats-package.relationships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29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bIns="0" lIns="0" rIns="0" tIns="0" wrap="none"/>
          <a:p>
            <a:r>
              <a:rPr lang="en-GB"/>
              <a:t>Click to edit the notes format</a:t>
            </a:r>
            <a:endParaRPr/>
          </a:p>
        </p:txBody>
      </p:sp>
      <p:sp>
        <p:nvSpPr>
          <p:cNvPr id="117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r>
              <a:rPr lang="en-GB"/>
              <a:t>&lt;header&gt;</a:t>
            </a:r>
            <a:endParaRPr/>
          </a:p>
        </p:txBody>
      </p:sp>
      <p:sp>
        <p:nvSpPr>
          <p:cNvPr id="118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pPr algn="r"/>
            <a:r>
              <a:rPr lang="en-GB"/>
              <a:t>&lt;date/time&gt;</a:t>
            </a:r>
            <a:endParaRPr/>
          </a:p>
        </p:txBody>
      </p:sp>
      <p:sp>
        <p:nvSpPr>
          <p:cNvPr id="119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r>
              <a:rPr lang="en-GB"/>
              <a:t>&lt;footer&gt;</a:t>
            </a:r>
            <a:endParaRPr/>
          </a:p>
        </p:txBody>
      </p:sp>
      <p:sp>
        <p:nvSpPr>
          <p:cNvPr id="120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pPr algn="r"/>
            <a:fld id="{CCA0A952-3BC1-4262-AA66-A201BC541584}" type="slidenum">
              <a:rPr lang="en-GB"/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GB"/>
              <a:t>Hello and welcome to our talk on measuring business value in agile projects</a:t>
            </a:r>
            <a:endParaRPr/>
          </a:p>
          <a:p>
            <a:endParaRPr/>
          </a:p>
          <a:p>
            <a:r>
              <a:rPr lang="en-GB"/>
              <a:t>Software development is complex……</a:t>
            </a:r>
            <a:endParaRPr/>
          </a:p>
          <a:p>
            <a:endParaRPr/>
          </a:p>
          <a:p>
            <a:r>
              <a:rPr lang="en-GB"/>
              <a:t>Today we are going to talk about…..</a:t>
            </a:r>
            <a:endParaRPr/>
          </a:p>
        </p:txBody>
      </p:sp>
      <p:sp>
        <p:nvSpPr>
          <p:cNvPr id="21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6E420AAE-C649-403B-A1BB-0427411C252A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GB"/>
              <a:t>Kate – NZ </a:t>
            </a:r>
            <a:r>
              <a:rPr lang="en-GB"/>
              <a:t>
</a:t>
            </a:r>
            <a:r>
              <a:rPr lang="en-GB"/>
              <a:t>Nima – Iran</a:t>
            </a:r>
            <a:endParaRPr/>
          </a:p>
          <a:p>
            <a:r>
              <a:rPr lang="en-GB"/>
              <a:t>ThoughtWorks – Global software sonsultancy</a:t>
            </a:r>
            <a:endParaRPr/>
          </a:p>
        </p:txBody>
      </p:sp>
      <p:sp>
        <p:nvSpPr>
          <p:cNvPr id="21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566BDDA5-B110-434B-B178-C6B53461890D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GB"/>
              <a:t>Focus for the last 20 years is how to build the software</a:t>
            </a:r>
            <a:endParaRPr/>
          </a:p>
          <a:p>
            <a:endParaRPr/>
          </a:p>
          <a:p>
            <a:r>
              <a:rPr lang="en-GB"/>
              <a:t>Everyone is now in process of implementing this this now it does not give you a competitive advantage</a:t>
            </a:r>
            <a:endParaRPr/>
          </a:p>
          <a:p>
            <a:endParaRPr/>
          </a:p>
          <a:p>
            <a:r>
              <a:rPr lang="en-GB"/>
              <a:t>Our clients ask us what us next</a:t>
            </a:r>
            <a:endParaRPr/>
          </a:p>
          <a:p>
            <a:endParaRPr/>
          </a:p>
          <a:p>
            <a:r>
              <a:rPr lang="en-GB"/>
              <a:t>It is now what you are building</a:t>
            </a:r>
            <a:endParaRPr/>
          </a:p>
          <a:p>
            <a:r>
              <a:rPr lang="en-GB"/>
              <a:t>And building the most valuable thing</a:t>
            </a:r>
            <a:endParaRPr/>
          </a:p>
          <a:p>
            <a:endParaRPr/>
          </a:p>
          <a:p>
            <a:r>
              <a:rPr lang="en-GB"/>
              <a:t>_____________________</a:t>
            </a:r>
            <a:endParaRPr/>
          </a:p>
          <a:p>
            <a:r>
              <a:rPr lang="en-GB"/>
              <a:t>Focuses on improving the delivery and quality of software projects</a:t>
            </a:r>
            <a:endParaRPr/>
          </a:p>
          <a:p>
            <a:endParaRPr/>
          </a:p>
        </p:txBody>
      </p:sp>
      <p:sp>
        <p:nvSpPr>
          <p:cNvPr id="21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F7DF4601-D106-4206-BA1C-99CCD45AD9F2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1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E6B03FFD-294D-4FC1-A663-EE46EFA4F204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GB"/>
              <a:t>Nima starts then passes to Kate</a:t>
            </a:r>
            <a:endParaRPr/>
          </a:p>
        </p:txBody>
      </p:sp>
      <p:sp>
        <p:nvSpPr>
          <p:cNvPr id="21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11DDD4F1-4C14-4D5A-AC64-8D3D2481AA6E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GB"/>
              <a:t>Traditionally I think the answer was yes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2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199C0DB6-1E29-4BED-93F6-27693BC2B754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StarSymbol"/>
              <a:buChar char="-"/>
            </a:pPr>
            <a:r>
              <a:rPr lang="en-GB"/>
              <a:t>A common example is velocity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n-GB"/>
              <a:t>Burn up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2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8A21E1E4-4820-4F4A-A0AF-8629F7939621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GB"/>
              <a:t>Kate starts passes to Nima</a:t>
            </a:r>
            <a:endParaRPr/>
          </a:p>
        </p:txBody>
      </p:sp>
      <p:sp>
        <p:nvSpPr>
          <p:cNvPr id="22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C05E8B18-E6A2-4623-90F0-679E40780C8C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GB"/>
              <a:t>NIMA</a:t>
            </a:r>
            <a:endParaRPr/>
          </a:p>
        </p:txBody>
      </p:sp>
      <p:sp>
        <p:nvSpPr>
          <p:cNvPr id="22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254F819C-35A7-4D3A-BBC1-4D69E9B16588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2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FD873176-D34E-4253-AC56-3C1906A1A391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GB"/>
              <a:t>Nima then Kate</a:t>
            </a:r>
            <a:endParaRPr/>
          </a:p>
          <a:p>
            <a:r>
              <a:rPr lang="en-GB"/>
              <a:t>Stakeholder prioritisation</a:t>
            </a:r>
            <a:endParaRPr/>
          </a:p>
          <a:p>
            <a:r>
              <a:rPr lang="en-GB"/>
              <a:t>Changing definition of done</a:t>
            </a:r>
            <a:endParaRPr/>
          </a:p>
          <a:p>
            <a:endParaRPr/>
          </a:p>
        </p:txBody>
      </p:sp>
      <p:sp>
        <p:nvSpPr>
          <p:cNvPr id="23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5AE71AA0-5D25-482F-8BD2-EC1257862AD2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3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5DD3ABAE-3C98-4A65-BCAE-AA81493212D5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3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A9532E41-AAF5-4FC3-AD33-7252A2AD09D2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3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7F9CCBC3-D37C-4F31-ABEC-6651C8C6E26E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GB"/>
              <a:t>KATE STARTS!!!!!!!!!</a:t>
            </a:r>
            <a:endParaRPr/>
          </a:p>
          <a:p>
            <a:r>
              <a:rPr lang="en-GB"/>
              <a:t>Result of continuous measurement the development team focus is shifted to delivering business oriented outcomes</a:t>
            </a:r>
            <a:endParaRPr/>
          </a:p>
        </p:txBody>
      </p:sp>
      <p:sp>
        <p:nvSpPr>
          <p:cNvPr id="23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FD35BAC1-94A3-4CCC-BCB1-0FEAC0E2E176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4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BD55CF7F-38D7-4803-A737-276D800032D9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GB"/>
              <a:t>Using a value framework we can calculate value on feature level, project level and Portfolio(Program) level and company level</a:t>
            </a:r>
            <a:endParaRPr/>
          </a:p>
          <a:p>
            <a:r>
              <a:rPr lang="en-GB"/>
              <a:t>Value Framework</a:t>
            </a:r>
            <a:endParaRPr/>
          </a:p>
          <a:p>
            <a:r>
              <a:rPr lang="en-GB"/>
              <a:t>What are drivers of value in your organization.</a:t>
            </a:r>
            <a:endParaRPr/>
          </a:p>
          <a:p>
            <a:endParaRPr/>
          </a:p>
        </p:txBody>
      </p:sp>
      <p:sp>
        <p:nvSpPr>
          <p:cNvPr id="24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057F7526-7042-4675-9D55-B96344D653DD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GB"/>
              <a:t>At this point people are going to challenge us saying that measuring value is hard…</a:t>
            </a:r>
            <a:endParaRPr/>
          </a:p>
          <a:p>
            <a:endParaRPr/>
          </a:p>
          <a:p>
            <a:endParaRPr/>
          </a:p>
          <a:p>
            <a:r>
              <a:rPr lang="en-GB"/>
              <a:t>Example:</a:t>
            </a:r>
            <a:endParaRPr/>
          </a:p>
          <a:p>
            <a:endParaRPr/>
          </a:p>
          <a:p>
            <a:r>
              <a:rPr lang="en-GB"/>
              <a:t>We have good measures around cost because it is easy, we have poor measure around value because it is hard.</a:t>
            </a:r>
            <a:endParaRPr/>
          </a:p>
          <a:p>
            <a:endParaRPr/>
          </a:p>
          <a:p>
            <a:r>
              <a:rPr lang="en-GB"/>
              <a:t>A fuzzy number is good enough for prioritization</a:t>
            </a:r>
            <a:endParaRPr/>
          </a:p>
          <a:p>
            <a:endParaRPr/>
          </a:p>
        </p:txBody>
      </p:sp>
      <p:sp>
        <p:nvSpPr>
          <p:cNvPr id="24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175F4F77-37BB-40D5-800C-C7C4BBBD34A0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4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6994F643-AB68-4DCD-97A2-34BA41E1E1D6}" type="slidenum">
              <a:rPr lang="en-GB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10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308520" y="1451520"/>
            <a:ext cx="8681040" cy="413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38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492160" y="3681360"/>
            <a:ext cx="2378160" cy="1896840"/>
          </a:xfrm>
          <a:prstGeom prst="rect">
            <a:avLst/>
          </a:prstGeom>
          <a:ln>
            <a:noFill/>
          </a:ln>
        </p:spPr>
      </p:pic>
      <p:pic>
        <p:nvPicPr>
          <p:cNvPr descr="" id="39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75840" y="3681360"/>
            <a:ext cx="2378160" cy="18968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308520" y="1451520"/>
            <a:ext cx="8681040" cy="413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78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492160" y="3681360"/>
            <a:ext cx="2378160" cy="1896840"/>
          </a:xfrm>
          <a:prstGeom prst="rect">
            <a:avLst/>
          </a:prstGeom>
          <a:ln>
            <a:noFill/>
          </a:ln>
        </p:spPr>
      </p:pic>
      <p:pic>
        <p:nvPicPr>
          <p:cNvPr descr="" id="79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75840" y="3681360"/>
            <a:ext cx="2378160" cy="18968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subTitle"/>
          </p:nvPr>
        </p:nvSpPr>
        <p:spPr>
          <a:xfrm>
            <a:off x="308520" y="1451520"/>
            <a:ext cx="8681040" cy="413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0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114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492160" y="3681360"/>
            <a:ext cx="2378160" cy="1896840"/>
          </a:xfrm>
          <a:prstGeom prst="rect">
            <a:avLst/>
          </a:prstGeom>
          <a:ln>
            <a:noFill/>
          </a:ln>
        </p:spPr>
      </p:pic>
      <p:pic>
        <p:nvPicPr>
          <p:cNvPr descr="" id="115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75840" y="3681360"/>
            <a:ext cx="2378160" cy="18968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08520" y="1451520"/>
            <a:ext cx="8681040" cy="14695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5400">
                <a:solidFill>
                  <a:srgbClr val="ed7944"/>
                </a:solidFill>
                <a:latin typeface="Helvetica Neue Bold Condensed"/>
              </a:rPr>
              <a:t>Click to edit the title text formatClick to edit Master title style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GB" sz="1200">
                <a:solidFill>
                  <a:srgbClr val="8b8b8b"/>
                </a:solidFill>
                <a:latin typeface="Calibri"/>
              </a:rPr>
              <a:t>02/01/14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F165E7C5-F481-40BD-97BA-E3548F557CA4}" type="slidenum">
              <a:rPr lang="en-GB" sz="1200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  <p:pic>
        <p:nvPicPr>
          <p:cNvPr descr="" id="4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7040520" y="6474960"/>
            <a:ext cx="1959840" cy="301320"/>
          </a:xfrm>
          <a:prstGeom prst="rect">
            <a:avLst/>
          </a:prstGeom>
          <a:ln>
            <a:noFill/>
          </a:ln>
        </p:spPr>
      </p:pic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Click to edit the title text formatClick to edit Master title style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buSzPct val="2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Helvetica Neue Medium"/>
              </a:rPr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 sz="3200">
                <a:solidFill>
                  <a:srgbClr val="000000"/>
                </a:solidFill>
                <a:latin typeface="Helvetica Neue Medium"/>
              </a:rPr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Helvetica Neue Medium"/>
              </a:rPr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 sz="3200">
                <a:solidFill>
                  <a:srgbClr val="000000"/>
                </a:solidFill>
                <a:latin typeface="Helvetica Neue Medium"/>
              </a:rPr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Helvetica Neue Medium"/>
              </a:rPr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Helvetica Neue Medium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Helvetica Neue Medium"/>
              </a:rPr>
              <a:t>Seventh Outline LevelClick to edit Master text styles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2800">
                <a:solidFill>
                  <a:srgbClr val="000000"/>
                </a:solidFill>
                <a:latin typeface="Helvetica Neue Medium"/>
              </a:rPr>
              <a:t>Second level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Helvetica Neue Medium"/>
              </a:rPr>
              <a:t>Third level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>
                <a:solidFill>
                  <a:srgbClr val="000000"/>
                </a:solidFill>
                <a:latin typeface="Helvetica Neue Medium"/>
              </a:rPr>
              <a:t>Fourth level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n-US" sz="2000">
                <a:solidFill>
                  <a:srgbClr val="000000"/>
                </a:solidFill>
                <a:latin typeface="Helvetica Neue Medium"/>
              </a:rPr>
              <a:t>Fifth level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GB" sz="1200">
                <a:solidFill>
                  <a:srgbClr val="8b8b8b"/>
                </a:solidFill>
                <a:latin typeface="Calibri"/>
              </a:rPr>
              <a:t>02/01/14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EF41D6E2-0C1B-4F35-8E6F-F93E47CBD3CC}" type="slidenum">
              <a:rPr lang="en-GB" sz="1200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  <p:pic>
        <p:nvPicPr>
          <p:cNvPr descr="" id="45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7040520" y="6474960"/>
            <a:ext cx="1959840" cy="301320"/>
          </a:xfrm>
          <a:prstGeom prst="rect">
            <a:avLst/>
          </a:prstGeom>
          <a:ln>
            <a:noFill/>
          </a:ln>
        </p:spPr>
      </p:pic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en-US"/>
              <a:t>Click to edit the title text format</a:t>
            </a:r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6.wmf"/><Relationship Id="rId2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7.wmf"/><Relationship Id="rId2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8.wmf"/><Relationship Id="rId2" Type="http://schemas.openxmlformats.org/officeDocument/2006/relationships/slideLayout" Target="../slideLayouts/slideLayout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9.wmf"/><Relationship Id="rId2" Type="http://schemas.openxmlformats.org/officeDocument/2006/relationships/slideLayout" Target="../slideLayouts/slideLayout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0.wmf"/><Relationship Id="rId2" Type="http://schemas.openxmlformats.org/officeDocument/2006/relationships/slideLayout" Target="../slideLayouts/slideLayout2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1.wmf"/><Relationship Id="rId2" Type="http://schemas.openxmlformats.org/officeDocument/2006/relationships/slideLayout" Target="../slideLayouts/slideLayout2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104760" y="1495440"/>
            <a:ext cx="8915040" cy="1730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6600">
                <a:solidFill>
                  <a:srgbClr val="eb6125"/>
                </a:solidFill>
                <a:latin typeface="Helvetica Neue Bold Condensed"/>
              </a:rPr>
              <a:t>Measuring Business Value </a:t>
            </a:r>
            <a:r>
              <a:rPr lang="en-US" sz="6000">
                <a:solidFill>
                  <a:srgbClr val="0d0d0d"/>
                </a:solidFill>
                <a:latin typeface="Helvetica Neue Bold Condensed"/>
              </a:rPr>
              <a:t>
</a:t>
            </a:r>
            <a:r>
              <a:rPr lang="en-US" sz="5400">
                <a:solidFill>
                  <a:srgbClr val="0d0d0d"/>
                </a:solidFill>
                <a:latin typeface="Helvetica Neue Bold Condensed"/>
              </a:rPr>
              <a:t>in Agile Projects</a:t>
            </a:r>
            <a:endParaRPr/>
          </a:p>
        </p:txBody>
      </p:sp>
      <p:sp>
        <p:nvSpPr>
          <p:cNvPr id="122" name="TextShape 2"/>
          <p:cNvSpPr txBox="1"/>
          <p:nvPr/>
        </p:nvSpPr>
        <p:spPr>
          <a:xfrm>
            <a:off x="4925160" y="4433760"/>
            <a:ext cx="3918600" cy="6091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1" lang="en-GB" sz="2800">
                <a:solidFill>
                  <a:srgbClr val="000000"/>
                </a:solidFill>
                <a:latin typeface="Helvetica Neue"/>
              </a:rPr>
              <a:t>Nima Montazeri</a:t>
            </a:r>
            <a:endParaRPr/>
          </a:p>
          <a:p>
            <a:pPr>
              <a:lnSpc>
                <a:spcPct val="100000"/>
              </a:lnSpc>
            </a:pPr>
            <a:r>
              <a:rPr lang="en-GB" sz="2800">
                <a:solidFill>
                  <a:srgbClr val="000000"/>
                </a:solidFill>
                <a:latin typeface="Helvetica Neue"/>
              </a:rPr>
              <a:t>@Nimamon</a:t>
            </a:r>
            <a:endParaRPr/>
          </a:p>
        </p:txBody>
      </p:sp>
      <p:sp>
        <p:nvSpPr>
          <p:cNvPr id="123" name="CustomShape 3"/>
          <p:cNvSpPr/>
          <p:nvPr/>
        </p:nvSpPr>
        <p:spPr>
          <a:xfrm>
            <a:off x="1130400" y="4471200"/>
            <a:ext cx="3933720" cy="6847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1" lang="en-GB" sz="2800">
                <a:solidFill>
                  <a:srgbClr val="000000"/>
                </a:solidFill>
                <a:latin typeface="Helvetica Neue"/>
              </a:rPr>
              <a:t>Kate Logan  </a:t>
            </a:r>
            <a:endParaRPr/>
          </a:p>
          <a:p>
            <a:pPr>
              <a:lnSpc>
                <a:spcPct val="100000"/>
              </a:lnSpc>
            </a:pPr>
            <a:r>
              <a:rPr lang="en-GB" sz="2800">
                <a:solidFill>
                  <a:srgbClr val="000000"/>
                </a:solidFill>
                <a:latin typeface="Helvetica Neue"/>
              </a:rPr>
              <a:t>@KateLoganNZ</a:t>
            </a:r>
            <a:endParaRPr/>
          </a:p>
        </p:txBody>
      </p:sp>
      <p:sp>
        <p:nvSpPr>
          <p:cNvPr id="124" name="Line 4"/>
          <p:cNvSpPr/>
          <p:nvPr/>
        </p:nvSpPr>
        <p:spPr>
          <a:xfrm>
            <a:off x="510480" y="3519360"/>
            <a:ext cx="8214120" cy="0"/>
          </a:xfrm>
          <a:prstGeom prst="line">
            <a:avLst/>
          </a:prstGeom>
          <a:ln cap="rnd" w="3240">
            <a:solidFill>
              <a:srgbClr val="808080"/>
            </a:solidFill>
            <a:custDash>
              <a:ds d="280000" sp="105000"/>
            </a:custDash>
            <a:round/>
          </a:ln>
        </p:spPr>
      </p:sp>
      <p:pic>
        <p:nvPicPr>
          <p:cNvPr descr="" id="125" name="Picture 6"/>
          <p:cNvPicPr/>
          <p:nvPr/>
        </p:nvPicPr>
        <p:blipFill>
          <a:blip r:embed="rId1"/>
          <a:stretch>
            <a:fillRect/>
          </a:stretch>
        </p:blipFill>
        <p:spPr>
          <a:xfrm>
            <a:off x="7040520" y="6474960"/>
            <a:ext cx="1959840" cy="301320"/>
          </a:xfrm>
          <a:prstGeom prst="rect">
            <a:avLst/>
          </a:prstGeom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457200" y="2447640"/>
            <a:ext cx="82292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9600">
                <a:solidFill>
                  <a:srgbClr val="eb6125"/>
                </a:solidFill>
                <a:latin typeface="Helvetica Neue Bold Condensed"/>
              </a:rPr>
              <a:t>WHO ARE WE?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Line 1"/>
          <p:cNvSpPr/>
          <p:nvPr/>
        </p:nvSpPr>
        <p:spPr>
          <a:xfrm>
            <a:off x="603360" y="2823840"/>
            <a:ext cx="7947720" cy="0"/>
          </a:xfrm>
          <a:prstGeom prst="line">
            <a:avLst/>
          </a:prstGeom>
          <a:ln cap="rnd" w="25560">
            <a:solidFill>
              <a:srgbClr val="808080"/>
            </a:solidFill>
            <a:custDash>
              <a:ds d="284000" sp="213000"/>
            </a:custDash>
            <a:round/>
            <a:headEnd len="lg" type="arrow" w="lg"/>
            <a:tailEnd len="lg" type="arrow" w="lg"/>
          </a:ln>
        </p:spPr>
      </p:sp>
      <p:sp>
        <p:nvSpPr>
          <p:cNvPr id="128" name="CustomShape 2"/>
          <p:cNvSpPr/>
          <p:nvPr/>
        </p:nvSpPr>
        <p:spPr>
          <a:xfrm>
            <a:off x="762840" y="2302560"/>
            <a:ext cx="857880" cy="4561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en-GB" sz="2400">
                <a:solidFill>
                  <a:srgbClr val="ed7944"/>
                </a:solidFill>
                <a:latin typeface="Calibri"/>
              </a:rPr>
              <a:t>1993</a:t>
            </a:r>
            <a:endParaRPr/>
          </a:p>
        </p:txBody>
      </p:sp>
      <p:sp>
        <p:nvSpPr>
          <p:cNvPr id="129" name="CustomShape 3"/>
          <p:cNvSpPr/>
          <p:nvPr/>
        </p:nvSpPr>
        <p:spPr>
          <a:xfrm rot="19697400">
            <a:off x="108000" y="3110040"/>
            <a:ext cx="987480" cy="42516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2200">
                <a:solidFill>
                  <a:srgbClr val="000000"/>
                </a:solidFill>
                <a:latin typeface="Calibri"/>
              </a:rPr>
              <a:t>Scrum</a:t>
            </a:r>
            <a:endParaRPr/>
          </a:p>
        </p:txBody>
      </p:sp>
      <p:sp>
        <p:nvSpPr>
          <p:cNvPr id="130" name="CustomShape 4"/>
          <p:cNvSpPr/>
          <p:nvPr/>
        </p:nvSpPr>
        <p:spPr>
          <a:xfrm rot="19689000">
            <a:off x="219960" y="3496320"/>
            <a:ext cx="2991600" cy="42516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2200">
                <a:solidFill>
                  <a:srgbClr val="000000"/>
                </a:solidFill>
                <a:latin typeface="Calibri"/>
              </a:rPr>
              <a:t>Continuous Integration</a:t>
            </a:r>
            <a:endParaRPr/>
          </a:p>
        </p:txBody>
      </p:sp>
      <p:sp>
        <p:nvSpPr>
          <p:cNvPr id="131" name="CustomShape 5"/>
          <p:cNvSpPr/>
          <p:nvPr/>
        </p:nvSpPr>
        <p:spPr>
          <a:xfrm rot="19693200">
            <a:off x="2582280" y="3433680"/>
            <a:ext cx="2089080" cy="42516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2200">
                <a:solidFill>
                  <a:srgbClr val="000000"/>
                </a:solidFill>
                <a:latin typeface="Calibri"/>
              </a:rPr>
              <a:t>Agile Manifesto</a:t>
            </a:r>
            <a:endParaRPr/>
          </a:p>
        </p:txBody>
      </p:sp>
      <p:sp>
        <p:nvSpPr>
          <p:cNvPr id="132" name="CustomShape 6"/>
          <p:cNvSpPr/>
          <p:nvPr/>
        </p:nvSpPr>
        <p:spPr>
          <a:xfrm rot="19724400">
            <a:off x="3274200" y="3704760"/>
            <a:ext cx="3300840" cy="42516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2200">
                <a:solidFill>
                  <a:srgbClr val="000000"/>
                </a:solidFill>
                <a:latin typeface="Calibri"/>
              </a:rPr>
              <a:t>Test Driven Development</a:t>
            </a:r>
            <a:endParaRPr/>
          </a:p>
        </p:txBody>
      </p:sp>
      <p:sp>
        <p:nvSpPr>
          <p:cNvPr id="133" name="CustomShape 7"/>
          <p:cNvSpPr/>
          <p:nvPr/>
        </p:nvSpPr>
        <p:spPr>
          <a:xfrm rot="19731600">
            <a:off x="5511600" y="3533760"/>
            <a:ext cx="2679120" cy="42516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2200">
                <a:solidFill>
                  <a:srgbClr val="000000"/>
                </a:solidFill>
                <a:latin typeface="Calibri"/>
              </a:rPr>
              <a:t>Continuous Delivery</a:t>
            </a:r>
            <a:endParaRPr/>
          </a:p>
        </p:txBody>
      </p:sp>
      <p:sp>
        <p:nvSpPr>
          <p:cNvPr id="134" name="CustomShape 8"/>
          <p:cNvSpPr/>
          <p:nvPr/>
        </p:nvSpPr>
        <p:spPr>
          <a:xfrm>
            <a:off x="2401920" y="2302560"/>
            <a:ext cx="857880" cy="4561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en-GB" sz="2400">
                <a:solidFill>
                  <a:srgbClr val="ed7944"/>
                </a:solidFill>
                <a:latin typeface="Calibri"/>
              </a:rPr>
              <a:t>1999</a:t>
            </a:r>
            <a:endParaRPr/>
          </a:p>
        </p:txBody>
      </p:sp>
      <p:sp>
        <p:nvSpPr>
          <p:cNvPr id="135" name="CustomShape 9"/>
          <p:cNvSpPr/>
          <p:nvPr/>
        </p:nvSpPr>
        <p:spPr>
          <a:xfrm>
            <a:off x="3985920" y="2320200"/>
            <a:ext cx="857880" cy="4561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en-GB" sz="2400">
                <a:solidFill>
                  <a:srgbClr val="ed7944"/>
                </a:solidFill>
                <a:latin typeface="Calibri"/>
              </a:rPr>
              <a:t>2001</a:t>
            </a:r>
            <a:endParaRPr/>
          </a:p>
        </p:txBody>
      </p:sp>
      <p:sp>
        <p:nvSpPr>
          <p:cNvPr id="136" name="CustomShape 10"/>
          <p:cNvSpPr/>
          <p:nvPr/>
        </p:nvSpPr>
        <p:spPr>
          <a:xfrm>
            <a:off x="5649120" y="2324880"/>
            <a:ext cx="857880" cy="4561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en-GB" sz="2400">
                <a:solidFill>
                  <a:srgbClr val="ed7944"/>
                </a:solidFill>
                <a:latin typeface="Calibri"/>
              </a:rPr>
              <a:t>2003</a:t>
            </a:r>
            <a:endParaRPr/>
          </a:p>
        </p:txBody>
      </p:sp>
      <p:sp>
        <p:nvSpPr>
          <p:cNvPr id="137" name="CustomShape 11"/>
          <p:cNvSpPr/>
          <p:nvPr/>
        </p:nvSpPr>
        <p:spPr>
          <a:xfrm>
            <a:off x="7282440" y="2324520"/>
            <a:ext cx="857880" cy="4561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en-GB" sz="2400">
                <a:solidFill>
                  <a:srgbClr val="ed7944"/>
                </a:solidFill>
                <a:latin typeface="Calibri"/>
              </a:rPr>
              <a:t>2010</a:t>
            </a:r>
            <a:endParaRPr/>
          </a:p>
        </p:txBody>
      </p:sp>
      <p:sp>
        <p:nvSpPr>
          <p:cNvPr id="138" name="TextShape 12"/>
          <p:cNvSpPr txBox="1"/>
          <p:nvPr/>
        </p:nvSpPr>
        <p:spPr>
          <a:xfrm>
            <a:off x="457200" y="181800"/>
            <a:ext cx="82292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Last 20 years…</a:t>
            </a: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381240" y="2161800"/>
            <a:ext cx="82292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5400">
                <a:solidFill>
                  <a:srgbClr val="000000"/>
                </a:solidFill>
                <a:latin typeface="Helvetica Neue Bold Condensed"/>
              </a:rPr>
              <a:t>
</a:t>
            </a:r>
            <a:r>
              <a:rPr lang="en-US" sz="5000">
                <a:solidFill>
                  <a:srgbClr val="eb6125"/>
                </a:solidFill>
                <a:latin typeface="Helvetica Neue Bold Condensed"/>
              </a:rPr>
              <a:t>the right way 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381240" y="2161800"/>
            <a:ext cx="82292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5400">
                <a:solidFill>
                  <a:srgbClr val="000000"/>
                </a:solidFill>
                <a:latin typeface="Helvetica Neue Bold Condensed"/>
              </a:rPr>
              <a:t>Building the WRONG software</a:t>
            </a:r>
            <a:r>
              <a:rPr lang="en-US" sz="5400">
                <a:solidFill>
                  <a:srgbClr val="000000"/>
                </a:solidFill>
                <a:latin typeface="Helvetica Neue Bold Condensed"/>
              </a:rPr>
              <a:t>
</a:t>
            </a:r>
            <a:r>
              <a:rPr lang="en-US" sz="5000">
                <a:solidFill>
                  <a:srgbClr val="eb6125"/>
                </a:solidFill>
                <a:latin typeface="Helvetica Neue Bold Condensed"/>
              </a:rPr>
              <a:t>the right way </a:t>
            </a:r>
            <a:endParaRPr/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457200" y="1741680"/>
            <a:ext cx="8229240" cy="2568960"/>
          </a:xfrm>
          <a:prstGeom prst="rect">
            <a:avLst/>
          </a:prstGeom>
        </p:spPr>
        <p:txBody>
          <a:bodyPr anchor="ctr"/>
          <a:p>
            <a:pPr>
              <a:lnSpc>
                <a:spcPct val="80000"/>
              </a:lnSpc>
            </a:pPr>
            <a:r>
              <a:rPr lang="en-US" sz="7200">
                <a:solidFill>
                  <a:srgbClr val="eb6125"/>
                </a:solidFill>
                <a:latin typeface="Helvetica Neue Bold Condensed"/>
              </a:rPr>
              <a:t>More than </a:t>
            </a:r>
            <a:r>
              <a:rPr lang="en-US" sz="9600">
                <a:solidFill>
                  <a:srgbClr val="eb6125"/>
                </a:solidFill>
                <a:latin typeface="Helvetica Neue Bold Condensed"/>
              </a:rPr>
              <a:t>50% </a:t>
            </a:r>
            <a:r>
              <a:rPr lang="en-US" sz="6600">
                <a:solidFill>
                  <a:srgbClr val="000000"/>
                </a:solidFill>
                <a:latin typeface="Helvetica Neue Bold Condensed"/>
              </a:rPr>
              <a:t>
</a:t>
            </a: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of functionality in software is rarely or never used.</a:t>
            </a:r>
            <a:endParaRPr/>
          </a:p>
        </p:txBody>
      </p:sp>
      <p:sp>
        <p:nvSpPr>
          <p:cNvPr id="142" name="CustomShape 2"/>
          <p:cNvSpPr/>
          <p:nvPr/>
        </p:nvSpPr>
        <p:spPr>
          <a:xfrm>
            <a:off x="125640" y="6369840"/>
            <a:ext cx="6891840" cy="6372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1200">
                <a:solidFill>
                  <a:srgbClr val="000000"/>
                </a:solidFill>
                <a:latin typeface="Calibri"/>
              </a:rPr>
              <a:t>Three studies conducted by The Standish Group (Jim Johnson, CEO The Standish Group International, XP2002 conference), the DOD (Crosstalk Journal 2002), and reported by IEEE (IEEE conference 2002). </a:t>
            </a:r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381240" y="758880"/>
            <a:ext cx="8229240" cy="48787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5400">
                <a:solidFill>
                  <a:srgbClr val="000000"/>
                </a:solidFill>
                <a:latin typeface="Helvetica Neue Bold Condensed"/>
              </a:rPr>
              <a:t>Is a project successful if it delivered </a:t>
            </a:r>
            <a:r>
              <a:rPr lang="en-US" sz="5400">
                <a:solidFill>
                  <a:srgbClr val="eb6125"/>
                </a:solidFill>
                <a:latin typeface="Helvetica Neue Bold Condensed"/>
              </a:rPr>
              <a:t>all features </a:t>
            </a:r>
            <a:r>
              <a:rPr lang="en-US" sz="5400">
                <a:solidFill>
                  <a:srgbClr val="000000"/>
                </a:solidFill>
                <a:latin typeface="Helvetica Neue Bold Condensed"/>
              </a:rPr>
              <a:t>on </a:t>
            </a:r>
            <a:r>
              <a:rPr lang="en-US" sz="5400">
                <a:solidFill>
                  <a:srgbClr val="000000"/>
                </a:solidFill>
                <a:latin typeface="Helvetica Neue Bold Condensed"/>
              </a:rPr>
              <a:t>
</a:t>
            </a:r>
            <a:r>
              <a:rPr lang="en-US" sz="5400">
                <a:solidFill>
                  <a:srgbClr val="eb6125"/>
                </a:solidFill>
                <a:latin typeface="Helvetica Neue Bold Condensed"/>
              </a:rPr>
              <a:t>time </a:t>
            </a:r>
            <a:r>
              <a:rPr lang="en-US" sz="5400">
                <a:solidFill>
                  <a:srgbClr val="000000"/>
                </a:solidFill>
                <a:latin typeface="Helvetica Neue Bold Condensed"/>
              </a:rPr>
              <a:t>and on </a:t>
            </a:r>
            <a:r>
              <a:rPr lang="en-US" sz="5400">
                <a:solidFill>
                  <a:srgbClr val="eb6125"/>
                </a:solidFill>
                <a:latin typeface="Helvetica Neue Bold Condensed"/>
              </a:rPr>
              <a:t>budget?</a:t>
            </a: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457200" y="181800"/>
            <a:ext cx="82292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Measures of Success?</a:t>
            </a:r>
            <a:endParaRPr/>
          </a:p>
        </p:txBody>
      </p:sp>
      <p:sp>
        <p:nvSpPr>
          <p:cNvPr id="145" name="CustomShape 2"/>
          <p:cNvSpPr/>
          <p:nvPr/>
        </p:nvSpPr>
        <p:spPr>
          <a:xfrm>
            <a:off x="1711080" y="2000160"/>
            <a:ext cx="5549040" cy="3465000"/>
          </a:xfrm>
          <a:prstGeom prst="triangle">
            <a:avLst>
              <a:gd fmla="val 50000" name="adj"/>
            </a:avLst>
          </a:prstGeom>
          <a:solidFill>
            <a:srgbClr val="f79646"/>
          </a:solidFill>
          <a:ln w="25560">
            <a:solidFill>
              <a:srgbClr val="b66e33"/>
            </a:solidFill>
            <a:round/>
          </a:ln>
        </p:spPr>
      </p:sp>
      <p:sp>
        <p:nvSpPr>
          <p:cNvPr id="146" name="CustomShape 3"/>
          <p:cNvSpPr/>
          <p:nvPr/>
        </p:nvSpPr>
        <p:spPr>
          <a:xfrm>
            <a:off x="609480" y="426960"/>
            <a:ext cx="8229240" cy="1142640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CustomShape 4"/>
          <p:cNvSpPr/>
          <p:nvPr/>
        </p:nvSpPr>
        <p:spPr>
          <a:xfrm>
            <a:off x="1121760" y="5427360"/>
            <a:ext cx="1208160" cy="51696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2800">
                <a:solidFill>
                  <a:srgbClr val="000000"/>
                </a:solidFill>
                <a:latin typeface="Helvetica Neue Medium"/>
              </a:rPr>
              <a:t>Scope</a:t>
            </a:r>
            <a:endParaRPr/>
          </a:p>
        </p:txBody>
      </p:sp>
      <p:sp>
        <p:nvSpPr>
          <p:cNvPr id="148" name="CustomShape 5"/>
          <p:cNvSpPr/>
          <p:nvPr/>
        </p:nvSpPr>
        <p:spPr>
          <a:xfrm>
            <a:off x="3823920" y="1415160"/>
            <a:ext cx="1341000" cy="51696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2800">
                <a:solidFill>
                  <a:srgbClr val="000000"/>
                </a:solidFill>
                <a:latin typeface="Helvetica Neue Medium"/>
              </a:rPr>
              <a:t>Budget</a:t>
            </a:r>
            <a:endParaRPr/>
          </a:p>
        </p:txBody>
      </p:sp>
      <p:sp>
        <p:nvSpPr>
          <p:cNvPr id="149" name="CustomShape 6"/>
          <p:cNvSpPr/>
          <p:nvPr/>
        </p:nvSpPr>
        <p:spPr>
          <a:xfrm>
            <a:off x="6728400" y="5477400"/>
            <a:ext cx="1781280" cy="5778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2800">
                <a:solidFill>
                  <a:srgbClr val="000000"/>
                </a:solidFill>
                <a:latin typeface="Helvetica Neue Medium"/>
              </a:rPr>
              <a:t>Schedule</a:t>
            </a:r>
            <a:r>
              <a:rPr lang="en-GB" sz="3200">
                <a:solidFill>
                  <a:srgbClr val="000000"/>
                </a:solidFill>
                <a:latin typeface="Helvetica Neue Medium"/>
              </a:rPr>
              <a:t> </a:t>
            </a: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7200" y="2161080"/>
            <a:ext cx="82292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Wrong measure of success…</a:t>
            </a: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
</a:t>
            </a: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 </a:t>
            </a:r>
            <a:r>
              <a:rPr lang="en-US" sz="6000">
                <a:solidFill>
                  <a:srgbClr val="eb6125"/>
                </a:solidFill>
                <a:latin typeface="Helvetica Neue Bold Condensed"/>
              </a:rPr>
              <a:t>these are CONSTRAINTS!</a:t>
            </a:r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457200" y="274680"/>
            <a:ext cx="8229240" cy="477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4400">
                <a:solidFill>
                  <a:srgbClr val="eb6125"/>
                </a:solidFill>
                <a:latin typeface="Helvetica Neue Bold Condensed"/>
              </a:rPr>
              <a:t>That got us thinking….</a:t>
            </a:r>
            <a:r>
              <a:rPr lang="en-US" sz="4400">
                <a:solidFill>
                  <a:srgbClr val="ed7944"/>
                </a:solidFill>
                <a:latin typeface="Helvetica Neue Bold Condensed"/>
              </a:rPr>
              <a:t>
</a:t>
            </a: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What if we could measure project’s success based on the </a:t>
            </a:r>
            <a:r>
              <a:rPr lang="en-US" sz="6000">
                <a:solidFill>
                  <a:srgbClr val="eb6125"/>
                </a:solidFill>
                <a:latin typeface="Helvetica Neue Bold Condensed"/>
              </a:rPr>
              <a:t>value</a:t>
            </a:r>
            <a:r>
              <a:rPr lang="en-US" sz="6000">
                <a:solidFill>
                  <a:srgbClr val="000000"/>
                </a:solidFill>
                <a:latin typeface="Helvetica Neue Bold Condensed"/>
              </a:rPr>
              <a:t> </a:t>
            </a: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it was delivering?</a:t>
            </a:r>
            <a:endParaRPr/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52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-696960" y="0"/>
            <a:ext cx="10128240" cy="6857640"/>
          </a:xfrm>
          <a:prstGeom prst="rect">
            <a:avLst/>
          </a:prstGeom>
          <a:ln>
            <a:noFill/>
          </a:ln>
        </p:spPr>
      </p:pic>
      <p:sp>
        <p:nvSpPr>
          <p:cNvPr id="153" name="TextShape 1"/>
          <p:cNvSpPr txBox="1"/>
          <p:nvPr/>
        </p:nvSpPr>
        <p:spPr>
          <a:xfrm>
            <a:off x="1496520" y="5359320"/>
            <a:ext cx="82292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6000">
                <a:solidFill>
                  <a:srgbClr val="ffffff"/>
                </a:solidFill>
                <a:latin typeface="Helvetica Neue Bold Condensed"/>
              </a:rPr>
              <a:t>Our big experiment…</a:t>
            </a:r>
            <a:endParaRPr/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3805920" y="1334160"/>
            <a:ext cx="1107720" cy="5778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3200">
                <a:solidFill>
                  <a:srgbClr val="000000"/>
                </a:solidFill>
                <a:latin typeface="Helvetica Neue Medium"/>
              </a:rPr>
              <a:t>Build</a:t>
            </a:r>
            <a:endParaRPr/>
          </a:p>
        </p:txBody>
      </p:sp>
      <p:sp>
        <p:nvSpPr>
          <p:cNvPr id="155" name="CustomShape 2"/>
          <p:cNvSpPr/>
          <p:nvPr/>
        </p:nvSpPr>
        <p:spPr>
          <a:xfrm>
            <a:off x="5337360" y="3361320"/>
            <a:ext cx="1942920" cy="6390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3600">
                <a:solidFill>
                  <a:srgbClr val="000000"/>
                </a:solidFill>
                <a:latin typeface="Helvetica Neue Medium"/>
              </a:rPr>
              <a:t>Measure</a:t>
            </a:r>
            <a:endParaRPr/>
          </a:p>
        </p:txBody>
      </p:sp>
      <p:sp>
        <p:nvSpPr>
          <p:cNvPr id="156" name="CustomShape 3"/>
          <p:cNvSpPr/>
          <p:nvPr/>
        </p:nvSpPr>
        <p:spPr>
          <a:xfrm>
            <a:off x="1990440" y="3361320"/>
            <a:ext cx="1341000" cy="6390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3600">
                <a:solidFill>
                  <a:srgbClr val="000000"/>
                </a:solidFill>
                <a:latin typeface="Helvetica Neue Medium"/>
              </a:rPr>
              <a:t>Learn</a:t>
            </a:r>
            <a:endParaRPr/>
          </a:p>
        </p:txBody>
      </p:sp>
      <p:sp>
        <p:nvSpPr>
          <p:cNvPr id="157" name="CustomShape 4"/>
          <p:cNvSpPr/>
          <p:nvPr/>
        </p:nvSpPr>
        <p:spPr>
          <a:xfrm rot="3831000">
            <a:off x="4569120" y="1765440"/>
            <a:ext cx="1811880" cy="1595160"/>
          </a:xfrm>
          <a:prstGeom prst="circularArrow">
            <a:avLst>
              <a:gd fmla="val 12500" name="adj1"/>
              <a:gd fmla="val 1142319" name="adj2"/>
              <a:gd fmla="val 20457681" name="adj3"/>
              <a:gd fmla="val 10800000" name="adj4"/>
              <a:gd fmla="val 12500" name="adj5"/>
            </a:avLst>
          </a:prstGeom>
          <a:solidFill>
            <a:srgbClr val="eb6125"/>
          </a:solidFill>
          <a:ln w="9360">
            <a:solidFill>
              <a:srgbClr val="eb6125"/>
            </a:solidFill>
            <a:round/>
          </a:ln>
        </p:spPr>
      </p:sp>
      <p:sp>
        <p:nvSpPr>
          <p:cNvPr id="158" name="CustomShape 5"/>
          <p:cNvSpPr/>
          <p:nvPr/>
        </p:nvSpPr>
        <p:spPr>
          <a:xfrm rot="10800000">
            <a:off x="3453840" y="3360960"/>
            <a:ext cx="1811880" cy="1595160"/>
          </a:xfrm>
          <a:prstGeom prst="circularArrow">
            <a:avLst>
              <a:gd fmla="val 12500" name="adj1"/>
              <a:gd fmla="val 1142319" name="adj2"/>
              <a:gd fmla="val 20457681" name="adj3"/>
              <a:gd fmla="val 10800000" name="adj4"/>
              <a:gd fmla="val 12500" name="adj5"/>
            </a:avLst>
          </a:prstGeom>
          <a:solidFill>
            <a:srgbClr val="eb6125"/>
          </a:solidFill>
          <a:ln w="9360">
            <a:solidFill>
              <a:srgbClr val="eb6125"/>
            </a:solidFill>
            <a:round/>
          </a:ln>
        </p:spPr>
      </p:sp>
      <p:sp>
        <p:nvSpPr>
          <p:cNvPr id="159" name="CustomShape 6"/>
          <p:cNvSpPr/>
          <p:nvPr/>
        </p:nvSpPr>
        <p:spPr>
          <a:xfrm rot="17646000">
            <a:off x="2132640" y="1778040"/>
            <a:ext cx="1811880" cy="1595160"/>
          </a:xfrm>
          <a:prstGeom prst="circularArrow">
            <a:avLst>
              <a:gd fmla="val 12500" name="adj1"/>
              <a:gd fmla="val 1142319" name="adj2"/>
              <a:gd fmla="val 20457681" name="adj3"/>
              <a:gd fmla="val 10800000" name="adj4"/>
              <a:gd fmla="val 12500" name="adj5"/>
            </a:avLst>
          </a:prstGeom>
          <a:solidFill>
            <a:srgbClr val="eb6125"/>
          </a:solidFill>
          <a:ln w="9360">
            <a:solidFill>
              <a:srgbClr val="eb6125"/>
            </a:solidFill>
            <a:round/>
          </a:ln>
        </p:spPr>
      </p:sp>
      <p:sp>
        <p:nvSpPr>
          <p:cNvPr id="160" name="CustomShape 7"/>
          <p:cNvSpPr/>
          <p:nvPr/>
        </p:nvSpPr>
        <p:spPr>
          <a:xfrm>
            <a:off x="-61560" y="6332760"/>
            <a:ext cx="311472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>
                <a:solidFill>
                  <a:srgbClr val="000000"/>
                </a:solidFill>
                <a:latin typeface="Calibri"/>
              </a:rPr>
              <a:t>The Lean Startup – Eric Ries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7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out">
                                      <p:cBhvr additive="repl">
                                        <p:cTn dur="500" id="12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id="15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17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">
                      <p:stCondLst>
                        <p:cond delay="indefinite"/>
                      </p:stCondLst>
                      <p:childTnLst>
                        <p:par>
                          <p:cTn fill="hold" id="19">
                            <p:stCondLst>
                              <p:cond delay="0"/>
                            </p:stCondLst>
                            <p:childTnLst>
                              <p:par>
                                <p:cTn fill="hold" id="2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out">
                                      <p:cBhvr additive="repl">
                                        <p:cTn dur="500" id="22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id="25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27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8">
                      <p:stCondLst>
                        <p:cond delay="indefinite"/>
                      </p:stCondLst>
                      <p:childTnLst>
                        <p:par>
                          <p:cTn fill="hold" id="29">
                            <p:stCondLst>
                              <p:cond delay="0"/>
                            </p:stCondLst>
                            <p:childTnLst>
                              <p:par>
                                <p:cTn fill="hold" id="30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out">
                                      <p:cBhvr additive="repl">
                                        <p:cTn dur="500" id="32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61" name="Picture 3"/>
          <p:cNvPicPr/>
          <p:nvPr/>
        </p:nvPicPr>
        <p:blipFill>
          <a:blip r:embed="rId1"/>
          <a:srcRect b="259806" l="35145" r="28779" t="56900"/>
          <a:stretch>
            <a:fillRect/>
          </a:stretch>
        </p:blipFill>
        <p:spPr>
          <a:xfrm>
            <a:off x="418320" y="1331280"/>
            <a:ext cx="8286120" cy="4027680"/>
          </a:xfrm>
          <a:prstGeom prst="rect">
            <a:avLst/>
          </a:prstGeom>
          <a:ln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62" name="Content Placeholder 3"/>
          <p:cNvPicPr/>
          <p:nvPr/>
        </p:nvPicPr>
        <p:blipFill>
          <a:blip r:embed="rId1"/>
          <a:srcRect b="0" l="-420935" r="-420935" t="0"/>
          <a:stretch>
            <a:fillRect/>
          </a:stretch>
        </p:blipFill>
        <p:spPr>
          <a:xfrm>
            <a:off x="-1649880" y="16560"/>
            <a:ext cx="12468600" cy="6857640"/>
          </a:xfrm>
          <a:prstGeom prst="rect">
            <a:avLst/>
          </a:prstGeom>
          <a:ln>
            <a:noFill/>
          </a:ln>
        </p:spPr>
      </p:pic>
      <p:sp>
        <p:nvSpPr>
          <p:cNvPr id="163" name="CustomShape 1"/>
          <p:cNvSpPr/>
          <p:nvPr/>
        </p:nvSpPr>
        <p:spPr>
          <a:xfrm rot="9000000">
            <a:off x="3830760" y="2486160"/>
            <a:ext cx="2296080" cy="954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e35552"/>
          </a:solidFill>
          <a:ln w="9360">
            <a:noFill/>
          </a:ln>
        </p:spPr>
      </p:sp>
    </p:spTree>
  </p:cSld>
  <p:timing>
    <p:tnLst>
      <p:par>
        <p:cTn dur="indefinite" id="33" nodeType="tmRoot" restart="never">
          <p:childTnLst>
            <p:seq>
              <p:cTn dur="indefinite" id="34" nodeType="mainSeq">
                <p:childTnLst>
                  <p:par>
                    <p:cTn fill="hold" id="35">
                      <p:stCondLst>
                        <p:cond delay="indefinite"/>
                      </p:stCondLst>
                      <p:childTnLst>
                        <p:par>
                          <p:cTn fill="hold" id="36">
                            <p:stCondLst>
                              <p:cond delay="0"/>
                            </p:stCondLst>
                            <p:childTnLst>
                              <p:par>
                                <p:cTn fill="hold" id="37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39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185760" y="1553760"/>
            <a:ext cx="8580240" cy="452556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lang="en-US" sz="5400">
                <a:solidFill>
                  <a:srgbClr val="000000"/>
                </a:solidFill>
                <a:latin typeface="Helvetica Neue Bold Condensed"/>
              </a:rPr>
              <a:t>Each story became an </a:t>
            </a:r>
            <a:r>
              <a:rPr lang="en-US" sz="5400">
                <a:solidFill>
                  <a:srgbClr val="ed7944"/>
                </a:solidFill>
                <a:latin typeface="Helvetica Neue Bold Condensed"/>
              </a:rPr>
              <a:t>experiment</a:t>
            </a:r>
            <a:r>
              <a:rPr lang="en-US" sz="5400">
                <a:solidFill>
                  <a:srgbClr val="000000"/>
                </a:solidFill>
                <a:latin typeface="Helvetica Neue Bold Condensed"/>
              </a:rPr>
              <a:t> to see if it delivered value</a:t>
            </a:r>
            <a:endParaRPr/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65" name="Picture 1"/>
          <p:cNvPicPr/>
          <p:nvPr/>
        </p:nvPicPr>
        <p:blipFill>
          <a:blip r:embed="rId1"/>
          <a:stretch>
            <a:fillRect/>
          </a:stretch>
        </p:blipFill>
        <p:spPr>
          <a:xfrm>
            <a:off x="-393840" y="15480"/>
            <a:ext cx="10355040" cy="6857640"/>
          </a:xfrm>
          <a:prstGeom prst="rect">
            <a:avLst/>
          </a:prstGeom>
          <a:ln>
            <a:noFill/>
          </a:ln>
        </p:spPr>
      </p:pic>
      <p:sp>
        <p:nvSpPr>
          <p:cNvPr id="166" name="CustomShape 1"/>
          <p:cNvSpPr/>
          <p:nvPr/>
        </p:nvSpPr>
        <p:spPr>
          <a:xfrm>
            <a:off x="511200" y="5684760"/>
            <a:ext cx="10655640" cy="8215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4800">
                <a:solidFill>
                  <a:srgbClr val="eb6125"/>
                </a:solidFill>
                <a:latin typeface="Helvetica Neue Black Condensed"/>
              </a:rPr>
              <a:t>Hypothesis Driven Development</a:t>
            </a:r>
            <a:endParaRPr/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700560" y="1660680"/>
            <a:ext cx="7650360" cy="19188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 sz="4000">
                <a:solidFill>
                  <a:srgbClr val="000000"/>
                </a:solidFill>
                <a:latin typeface="Helvetica Neue Medium"/>
              </a:rPr>
              <a:t>If _____[I do this] _____,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4000">
                <a:solidFill>
                  <a:srgbClr val="000000"/>
                </a:solidFill>
                <a:latin typeface="Helvetica Neue Medium"/>
              </a:rPr>
              <a:t>then _____[this]_____ will happen</a:t>
            </a:r>
            <a:endParaRPr/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68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604080" y="445320"/>
            <a:ext cx="8089200" cy="5889600"/>
          </a:xfrm>
          <a:prstGeom prst="rect">
            <a:avLst/>
          </a:prstGeom>
          <a:ln>
            <a:noFill/>
          </a:ln>
        </p:spPr>
      </p:pic>
      <p:sp>
        <p:nvSpPr>
          <p:cNvPr id="169" name="CustomShape 1"/>
          <p:cNvSpPr/>
          <p:nvPr/>
        </p:nvSpPr>
        <p:spPr>
          <a:xfrm rot="249000">
            <a:off x="1329480" y="1650240"/>
            <a:ext cx="6690240" cy="30150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4800">
                <a:solidFill>
                  <a:srgbClr val="000000"/>
                </a:solidFill>
                <a:latin typeface="Marydale"/>
              </a:rPr>
              <a:t>As a </a:t>
            </a:r>
            <a:r>
              <a:rPr lang="en-GB" sz="4800" u="sng">
                <a:solidFill>
                  <a:srgbClr val="000000"/>
                </a:solidFill>
                <a:latin typeface="Marydale"/>
              </a:rPr>
              <a:t>&lt;user&gt;</a:t>
            </a:r>
            <a:endParaRPr/>
          </a:p>
          <a:p>
            <a:pPr>
              <a:lnSpc>
                <a:spcPct val="100000"/>
              </a:lnSpc>
            </a:pPr>
            <a:r>
              <a:rPr lang="en-GB" sz="4800">
                <a:solidFill>
                  <a:srgbClr val="000000"/>
                </a:solidFill>
                <a:latin typeface="Marydale"/>
              </a:rPr>
              <a:t>I want </a:t>
            </a:r>
            <a:r>
              <a:rPr lang="en-GB" sz="4800" u="sng">
                <a:solidFill>
                  <a:srgbClr val="000000"/>
                </a:solidFill>
                <a:latin typeface="Marydale"/>
              </a:rPr>
              <a:t>&lt;some goal&gt;</a:t>
            </a:r>
            <a:endParaRPr/>
          </a:p>
          <a:p>
            <a:pPr>
              <a:lnSpc>
                <a:spcPct val="100000"/>
              </a:lnSpc>
            </a:pPr>
            <a:r>
              <a:rPr lang="en-GB" sz="4800">
                <a:solidFill>
                  <a:srgbClr val="000000"/>
                </a:solidFill>
                <a:latin typeface="Marydale"/>
              </a:rPr>
              <a:t>So that </a:t>
            </a:r>
            <a:r>
              <a:rPr lang="en-GB" sz="4800" u="sng">
                <a:solidFill>
                  <a:srgbClr val="000000"/>
                </a:solidFill>
                <a:latin typeface="Marydale"/>
              </a:rPr>
              <a:t>&lt;some reason/value&gt;</a:t>
            </a:r>
            <a:endParaRPr/>
          </a:p>
        </p:txBody>
      </p:sp>
      <p:sp>
        <p:nvSpPr>
          <p:cNvPr id="170" name="CustomShape 2"/>
          <p:cNvSpPr/>
          <p:nvPr/>
        </p:nvSpPr>
        <p:spPr>
          <a:xfrm>
            <a:off x="123480" y="6335280"/>
            <a:ext cx="467712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>
                <a:solidFill>
                  <a:srgbClr val="000000"/>
                </a:solidFill>
                <a:latin typeface="Calibri"/>
              </a:rPr>
              <a:t>All numbers are for illustrative purposes only</a:t>
            </a:r>
            <a:endParaRPr/>
          </a:p>
        </p:txBody>
      </p:sp>
    </p:spTree>
  </p:cSld>
  <p:timing>
    <p:tnLst>
      <p:par>
        <p:cTn dur="indefinite" id="40" nodeType="tmRoot" restart="never">
          <p:childTnLst>
            <p:seq>
              <p:cTn dur="indefinite" id="41" nodeType="mainSeq">
                <p:childTnLst>
                  <p:par>
                    <p:cTn fill="hold" id="42">
                      <p:stCondLst>
                        <p:cond delay="indefinite"/>
                      </p:stCondLst>
                      <p:childTnLst>
                        <p:par>
                          <p:cTn fill="hold" id="43">
                            <p:stCondLst>
                              <p:cond delay="0"/>
                            </p:stCondLst>
                            <p:childTnLst>
                              <p:par>
                                <p:cTn fill="hold" id="44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1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46"/>
                                        <p:tgtEl>
                                          <p:spTgt spid="169">
                                            <p:txEl>
                                              <p:pRg end="12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7">
                      <p:stCondLst>
                        <p:cond delay="indefinite"/>
                      </p:stCondLst>
                      <p:childTnLst>
                        <p:par>
                          <p:cTn fill="hold" id="48">
                            <p:stCondLst>
                              <p:cond delay="0"/>
                            </p:stCondLst>
                            <p:childTnLst>
                              <p:par>
                                <p:cTn fill="hold" id="49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31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51"/>
                                        <p:tgtEl>
                                          <p:spTgt spid="169">
                                            <p:txEl>
                                              <p:pRg end="31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2">
                      <p:stCondLst>
                        <p:cond delay="indefinite"/>
                      </p:stCondLst>
                      <p:childTnLst>
                        <p:par>
                          <p:cTn fill="hold" id="53">
                            <p:stCondLst>
                              <p:cond delay="0"/>
                            </p:stCondLst>
                            <p:childTnLst>
                              <p:par>
                                <p:cTn fill="hold" id="54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59" st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56"/>
                                        <p:tgtEl>
                                          <p:spTgt spid="169">
                                            <p:txEl>
                                              <p:pRg end="59" st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71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604080" y="445320"/>
            <a:ext cx="8089200" cy="5889600"/>
          </a:xfrm>
          <a:prstGeom prst="rect">
            <a:avLst/>
          </a:prstGeom>
          <a:ln>
            <a:noFill/>
          </a:ln>
        </p:spPr>
      </p:pic>
      <p:sp>
        <p:nvSpPr>
          <p:cNvPr id="172" name="CustomShape 1"/>
          <p:cNvSpPr/>
          <p:nvPr/>
        </p:nvSpPr>
        <p:spPr>
          <a:xfrm rot="249000">
            <a:off x="1176480" y="1373400"/>
            <a:ext cx="7319160" cy="8575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40000"/>
              </a:lnSpc>
            </a:pPr>
            <a:r>
              <a:rPr lang="en-GB" sz="3600">
                <a:solidFill>
                  <a:srgbClr val="000000"/>
                </a:solidFill>
                <a:latin typeface="Marydale"/>
              </a:rPr>
              <a:t>We believe that </a:t>
            </a:r>
            <a:r>
              <a:rPr lang="en-GB" sz="3600" u="sng">
                <a:solidFill>
                  <a:srgbClr val="000000"/>
                </a:solidFill>
                <a:latin typeface="Marydale"/>
              </a:rPr>
              <a:t>&lt;this capability&gt;</a:t>
            </a:r>
            <a:endParaRPr/>
          </a:p>
        </p:txBody>
      </p:sp>
      <p:sp>
        <p:nvSpPr>
          <p:cNvPr id="173" name="CustomShape 2"/>
          <p:cNvSpPr/>
          <p:nvPr/>
        </p:nvSpPr>
        <p:spPr>
          <a:xfrm rot="249000">
            <a:off x="1084680" y="2078280"/>
            <a:ext cx="7319160" cy="16254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40000"/>
              </a:lnSpc>
            </a:pPr>
            <a:r>
              <a:rPr lang="en-GB" sz="3600">
                <a:solidFill>
                  <a:srgbClr val="000000"/>
                </a:solidFill>
                <a:latin typeface="Marydale"/>
              </a:rPr>
              <a:t>Will result in </a:t>
            </a:r>
            <a:r>
              <a:rPr lang="en-GB" sz="3600" u="sng">
                <a:solidFill>
                  <a:srgbClr val="000000"/>
                </a:solidFill>
                <a:latin typeface="Marydale"/>
              </a:rPr>
              <a:t>&lt;this outcome&gt;</a:t>
            </a:r>
            <a:endParaRPr/>
          </a:p>
          <a:p>
            <a:pPr>
              <a:lnSpc>
                <a:spcPct val="140000"/>
              </a:lnSpc>
            </a:pPr>
            <a:r>
              <a:rPr lang="en-GB" sz="3600">
                <a:solidFill>
                  <a:srgbClr val="000000"/>
                </a:solidFill>
                <a:latin typeface="Marydale"/>
              </a:rPr>
              <a:t>We will know we have succeeded</a:t>
            </a:r>
            <a:endParaRPr/>
          </a:p>
        </p:txBody>
      </p:sp>
      <p:sp>
        <p:nvSpPr>
          <p:cNvPr id="174" name="CustomShape 3"/>
          <p:cNvSpPr/>
          <p:nvPr/>
        </p:nvSpPr>
        <p:spPr>
          <a:xfrm rot="249000">
            <a:off x="1012680" y="3507840"/>
            <a:ext cx="7319160" cy="16254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40000"/>
              </a:lnSpc>
            </a:pPr>
            <a:r>
              <a:rPr lang="en-GB" sz="3600">
                <a:solidFill>
                  <a:srgbClr val="000000"/>
                </a:solidFill>
                <a:latin typeface="Marydale"/>
              </a:rPr>
              <a:t>When </a:t>
            </a:r>
            <a:r>
              <a:rPr lang="en-GB" sz="3600" u="sng">
                <a:solidFill>
                  <a:srgbClr val="000000"/>
                </a:solidFill>
                <a:latin typeface="Marydale"/>
              </a:rPr>
              <a:t>&lt;we see this measurable signal&gt;</a:t>
            </a:r>
            <a:endParaRPr/>
          </a:p>
        </p:txBody>
      </p:sp>
      <p:sp>
        <p:nvSpPr>
          <p:cNvPr id="175" name="CustomShape 4"/>
          <p:cNvSpPr/>
          <p:nvPr/>
        </p:nvSpPr>
        <p:spPr>
          <a:xfrm>
            <a:off x="123480" y="6335280"/>
            <a:ext cx="467712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>
                <a:solidFill>
                  <a:srgbClr val="000000"/>
                </a:solidFill>
                <a:latin typeface="Calibri"/>
              </a:rPr>
              <a:t>All numbers are for illustrative purposes only</a:t>
            </a:r>
            <a:endParaRPr/>
          </a:p>
        </p:txBody>
      </p:sp>
    </p:spTree>
  </p:cSld>
  <p:timing>
    <p:tnLst>
      <p:par>
        <p:cTn dur="indefinite" id="57" nodeType="tmRoot" restart="never">
          <p:childTnLst>
            <p:seq>
              <p:cTn dur="indefinite" id="58" nodeType="mainSeq">
                <p:childTnLst>
                  <p:par>
                    <p:cTn fill="hold" id="59">
                      <p:stCondLst>
                        <p:cond delay="indefinite"/>
                      </p:stCondLst>
                      <p:childTnLst>
                        <p:par>
                          <p:cTn fill="hold" id="60">
                            <p:stCondLst>
                              <p:cond delay="0"/>
                            </p:stCondLst>
                            <p:childTnLst>
                              <p:par>
                                <p:cTn fill="hold" id="61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34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63"/>
                                        <p:tgtEl>
                                          <p:spTgt spid="172">
                                            <p:txEl>
                                              <p:pRg end="34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4">
                      <p:stCondLst>
                        <p:cond delay="indefinite"/>
                      </p:stCondLst>
                      <p:childTnLst>
                        <p:par>
                          <p:cTn fill="hold" id="65">
                            <p:stCondLst>
                              <p:cond delay="0"/>
                            </p:stCondLst>
                            <p:childTnLst>
                              <p:par>
                                <p:cTn fill="hold" id="66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3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68"/>
                                        <p:tgtEl>
                                          <p:spTgt spid="173">
                                            <p:txEl>
                                              <p:pRg end="3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9">
                      <p:stCondLst>
                        <p:cond delay="indefinite"/>
                      </p:stCondLst>
                      <p:childTnLst>
                        <p:par>
                          <p:cTn fill="hold" id="70">
                            <p:stCondLst>
                              <p:cond delay="0"/>
                            </p:stCondLst>
                            <p:childTnLst>
                              <p:par>
                                <p:cTn fill="hold" id="71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61" st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73"/>
                                        <p:tgtEl>
                                          <p:spTgt spid="173">
                                            <p:txEl>
                                              <p:pRg end="61" st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4">
                      <p:stCondLst>
                        <p:cond delay="indefinite"/>
                      </p:stCondLst>
                      <p:childTnLst>
                        <p:par>
                          <p:cTn fill="hold" id="75">
                            <p:stCondLst>
                              <p:cond delay="0"/>
                            </p:stCondLst>
                            <p:childTnLst>
                              <p:par>
                                <p:cTn fill="hold" id="76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37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78"/>
                                        <p:tgtEl>
                                          <p:spTgt spid="174">
                                            <p:txEl>
                                              <p:pRg end="37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76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604080" y="445320"/>
            <a:ext cx="8089200" cy="5889600"/>
          </a:xfrm>
          <a:prstGeom prst="rect">
            <a:avLst/>
          </a:prstGeom>
          <a:ln>
            <a:noFill/>
          </a:ln>
        </p:spPr>
      </p:pic>
      <p:sp>
        <p:nvSpPr>
          <p:cNvPr id="177" name="CustomShape 1"/>
          <p:cNvSpPr/>
          <p:nvPr/>
        </p:nvSpPr>
        <p:spPr>
          <a:xfrm rot="249000">
            <a:off x="1097280" y="1586520"/>
            <a:ext cx="6968520" cy="41122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4400">
                <a:solidFill>
                  <a:srgbClr val="000000"/>
                </a:solidFill>
                <a:latin typeface="Marydale"/>
              </a:rPr>
              <a:t>As a </a:t>
            </a:r>
            <a:r>
              <a:rPr lang="en-GB" sz="4400" u="sng">
                <a:solidFill>
                  <a:srgbClr val="000000"/>
                </a:solidFill>
                <a:latin typeface="Marydale"/>
              </a:rPr>
              <a:t>customer</a:t>
            </a:r>
            <a:endParaRPr/>
          </a:p>
          <a:p>
            <a:pPr>
              <a:lnSpc>
                <a:spcPct val="100000"/>
              </a:lnSpc>
            </a:pPr>
            <a:r>
              <a:rPr lang="en-GB" sz="4400">
                <a:solidFill>
                  <a:srgbClr val="000000"/>
                </a:solidFill>
                <a:latin typeface="Marydale"/>
              </a:rPr>
              <a:t>I want </a:t>
            </a:r>
            <a:r>
              <a:rPr lang="en-GB" sz="4400" u="sng">
                <a:solidFill>
                  <a:srgbClr val="000000"/>
                </a:solidFill>
                <a:latin typeface="Marydale"/>
              </a:rPr>
              <a:t>to be able to see the filter bar</a:t>
            </a:r>
            <a:endParaRPr/>
          </a:p>
          <a:p>
            <a:pPr>
              <a:lnSpc>
                <a:spcPct val="100000"/>
              </a:lnSpc>
            </a:pPr>
            <a:r>
              <a:rPr lang="en-GB" sz="4400">
                <a:solidFill>
                  <a:srgbClr val="000000"/>
                </a:solidFill>
                <a:latin typeface="Marydale"/>
              </a:rPr>
              <a:t>So that </a:t>
            </a:r>
            <a:r>
              <a:rPr lang="en-GB" sz="4400" u="sng">
                <a:solidFill>
                  <a:srgbClr val="000000"/>
                </a:solidFill>
                <a:latin typeface="Marydale"/>
              </a:rPr>
              <a:t>I can adjust the results to find the best insurance</a:t>
            </a:r>
            <a:endParaRPr/>
          </a:p>
        </p:txBody>
      </p:sp>
      <p:sp>
        <p:nvSpPr>
          <p:cNvPr id="178" name="CustomShape 2"/>
          <p:cNvSpPr/>
          <p:nvPr/>
        </p:nvSpPr>
        <p:spPr>
          <a:xfrm>
            <a:off x="123480" y="6335280"/>
            <a:ext cx="467712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>
                <a:solidFill>
                  <a:srgbClr val="000000"/>
                </a:solidFill>
                <a:latin typeface="Calibri"/>
              </a:rPr>
              <a:t>All numbers are for illustrative purposes only</a:t>
            </a:r>
            <a:endParaRPr/>
          </a:p>
        </p:txBody>
      </p:sp>
    </p:spTree>
  </p:cSld>
  <p:timing>
    <p:tnLst>
      <p:par>
        <p:cTn dur="indefinite" id="79" nodeType="tmRoot" restart="never">
          <p:childTnLst>
            <p:seq>
              <p:cTn dur="indefinite" id="80" nodeType="mainSeq">
                <p:childTnLst>
                  <p:par>
                    <p:cTn fill="hold" id="81">
                      <p:stCondLst>
                        <p:cond delay="indefinite"/>
                      </p:stCondLst>
                      <p:childTnLst>
                        <p:par>
                          <p:cTn fill="hold" id="82">
                            <p:stCondLst>
                              <p:cond delay="0"/>
                            </p:stCondLst>
                            <p:childTnLst>
                              <p:par>
                                <p:cTn fill="hold" id="83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4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85"/>
                                        <p:tgtEl>
                                          <p:spTgt spid="177">
                                            <p:txEl>
                                              <p:pRg end="14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6">
                      <p:stCondLst>
                        <p:cond delay="indefinite"/>
                      </p:stCondLst>
                      <p:childTnLst>
                        <p:par>
                          <p:cTn fill="hold" id="87">
                            <p:stCondLst>
                              <p:cond delay="0"/>
                            </p:stCondLst>
                            <p:childTnLst>
                              <p:par>
                                <p:cTn fill="hold" id="88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5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90"/>
                                        <p:tgtEl>
                                          <p:spTgt spid="177">
                                            <p:txEl>
                                              <p:pRg end="54" st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1">
                      <p:stCondLst>
                        <p:cond delay="indefinite"/>
                      </p:stCondLst>
                      <p:childTnLst>
                        <p:par>
                          <p:cTn fill="hold" id="92">
                            <p:stCondLst>
                              <p:cond delay="0"/>
                            </p:stCondLst>
                            <p:childTnLst>
                              <p:par>
                                <p:cTn fill="hold" id="93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14" st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95"/>
                                        <p:tgtEl>
                                          <p:spTgt spid="177">
                                            <p:txEl>
                                              <p:pRg end="114" st="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79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604080" y="445320"/>
            <a:ext cx="8089200" cy="5889600"/>
          </a:xfrm>
          <a:prstGeom prst="rect">
            <a:avLst/>
          </a:prstGeom>
          <a:ln>
            <a:noFill/>
          </a:ln>
        </p:spPr>
      </p:pic>
      <p:sp>
        <p:nvSpPr>
          <p:cNvPr id="180" name="CustomShape 1"/>
          <p:cNvSpPr/>
          <p:nvPr/>
        </p:nvSpPr>
        <p:spPr>
          <a:xfrm rot="249000">
            <a:off x="993240" y="1547640"/>
            <a:ext cx="7319160" cy="6868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40000"/>
              </a:lnSpc>
            </a:pPr>
            <a:r>
              <a:rPr lang="en-GB" sz="2800">
                <a:solidFill>
                  <a:srgbClr val="000000"/>
                </a:solidFill>
                <a:latin typeface="Marydale"/>
              </a:rPr>
              <a:t>We believe that </a:t>
            </a:r>
            <a:r>
              <a:rPr lang="en-GB" sz="2800" u="sng">
                <a:solidFill>
                  <a:srgbClr val="000000"/>
                </a:solidFill>
                <a:latin typeface="Marydale"/>
              </a:rPr>
              <a:t>moving the filter bar</a:t>
            </a:r>
            <a:endParaRPr/>
          </a:p>
        </p:txBody>
      </p:sp>
      <p:sp>
        <p:nvSpPr>
          <p:cNvPr id="181" name="CustomShape 2"/>
          <p:cNvSpPr/>
          <p:nvPr/>
        </p:nvSpPr>
        <p:spPr>
          <a:xfrm rot="249000">
            <a:off x="863280" y="2485080"/>
            <a:ext cx="7319160" cy="307584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40000"/>
              </a:lnSpc>
            </a:pPr>
            <a:r>
              <a:rPr lang="en-GB" sz="2800">
                <a:solidFill>
                  <a:srgbClr val="000000"/>
                </a:solidFill>
                <a:latin typeface="Marydale"/>
              </a:rPr>
              <a:t>Will result in </a:t>
            </a:r>
            <a:r>
              <a:rPr lang="en-GB" sz="2800" u="sng">
                <a:solidFill>
                  <a:srgbClr val="000000"/>
                </a:solidFill>
                <a:latin typeface="Marydale"/>
              </a:rPr>
              <a:t>increased customer engagement</a:t>
            </a:r>
            <a:endParaRPr/>
          </a:p>
          <a:p>
            <a:pPr>
              <a:lnSpc>
                <a:spcPct val="140000"/>
              </a:lnSpc>
            </a:pPr>
            <a:endParaRPr/>
          </a:p>
          <a:p>
            <a:pPr>
              <a:lnSpc>
                <a:spcPct val="140000"/>
              </a:lnSpc>
            </a:pPr>
            <a:r>
              <a:rPr lang="en-GB" sz="2800">
                <a:solidFill>
                  <a:srgbClr val="000000"/>
                </a:solidFill>
                <a:latin typeface="Marydale"/>
              </a:rPr>
              <a:t>We will know we have succeeded when </a:t>
            </a:r>
            <a:r>
              <a:rPr lang="en-GB" sz="2800" u="sng">
                <a:solidFill>
                  <a:srgbClr val="000000"/>
                </a:solidFill>
                <a:latin typeface="Marydale"/>
              </a:rPr>
              <a:t>usage of the filter increases by 5%</a:t>
            </a:r>
            <a:endParaRPr/>
          </a:p>
        </p:txBody>
      </p:sp>
      <p:sp>
        <p:nvSpPr>
          <p:cNvPr id="182" name="CustomShape 3"/>
          <p:cNvSpPr/>
          <p:nvPr/>
        </p:nvSpPr>
        <p:spPr>
          <a:xfrm>
            <a:off x="123480" y="6335280"/>
            <a:ext cx="467712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>
                <a:solidFill>
                  <a:srgbClr val="000000"/>
                </a:solidFill>
                <a:latin typeface="Calibri"/>
              </a:rPr>
              <a:t>All numbers are for illustrative purposes only</a:t>
            </a:r>
            <a:endParaRPr/>
          </a:p>
        </p:txBody>
      </p:sp>
    </p:spTree>
  </p:cSld>
  <p:timing>
    <p:tnLst>
      <p:par>
        <p:cTn dur="indefinite" id="96" nodeType="tmRoot" restart="never">
          <p:childTnLst>
            <p:seq>
              <p:cTn dur="indefinite" id="97" nodeType="mainSeq">
                <p:childTnLst>
                  <p:par>
                    <p:cTn fill="hold" id="98">
                      <p:stCondLst>
                        <p:cond delay="indefinite"/>
                      </p:stCondLst>
                      <p:childTnLst>
                        <p:par>
                          <p:cTn fill="hold" id="99">
                            <p:stCondLst>
                              <p:cond delay="0"/>
                            </p:stCondLst>
                            <p:childTnLst>
                              <p:par>
                                <p:cTn fill="hold" id="100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38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102"/>
                                        <p:tgtEl>
                                          <p:spTgt spid="180">
                                            <p:txEl>
                                              <p:pRg end="38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3">
                      <p:stCondLst>
                        <p:cond delay="indefinite"/>
                      </p:stCondLst>
                      <p:childTnLst>
                        <p:par>
                          <p:cTn fill="hold" id="104">
                            <p:stCondLst>
                              <p:cond delay="0"/>
                            </p:stCondLst>
                            <p:childTnLst>
                              <p:par>
                                <p:cTn fill="hold" id="105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45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107"/>
                                        <p:tgtEl>
                                          <p:spTgt spid="181">
                                            <p:txEl>
                                              <p:pRg end="45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8">
                      <p:stCondLst>
                        <p:cond delay="indefinite"/>
                      </p:stCondLst>
                      <p:childTnLst>
                        <p:par>
                          <p:cTn fill="hold" id="109">
                            <p:stCondLst>
                              <p:cond delay="0"/>
                            </p:stCondLst>
                            <p:childTnLst>
                              <p:par>
                                <p:cTn fill="hold" id="110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118" st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112"/>
                                        <p:tgtEl>
                                          <p:spTgt spid="181">
                                            <p:txEl>
                                              <p:pRg end="118" st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727920" y="1518120"/>
            <a:ext cx="7635600" cy="22849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3600">
                <a:solidFill>
                  <a:srgbClr val="000000"/>
                </a:solidFill>
                <a:latin typeface="Helvetica Neue Medium"/>
              </a:rPr>
              <a:t>Using the measurable signal we were able to quantify how much value this story was worth to the business in </a:t>
            </a:r>
            <a:r>
              <a:rPr lang="en-GB" sz="3600">
                <a:solidFill>
                  <a:srgbClr val="eb6125"/>
                </a:solidFill>
                <a:latin typeface="Helvetica Neue Medium"/>
              </a:rPr>
              <a:t>dollar terms</a:t>
            </a:r>
            <a:endParaRPr/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Shape 1"/>
          <p:cNvSpPr txBox="1"/>
          <p:nvPr/>
        </p:nvSpPr>
        <p:spPr>
          <a:xfrm>
            <a:off x="457200" y="2009520"/>
            <a:ext cx="8229240" cy="2218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5400">
                <a:solidFill>
                  <a:srgbClr val="eb6125"/>
                </a:solidFill>
                <a:latin typeface="Helvetica Neue Bold Condensed"/>
              </a:rPr>
              <a:t>Increased communication between business and IT</a:t>
            </a:r>
            <a:endParaRPr/>
          </a:p>
        </p:txBody>
      </p:sp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85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604080" y="445320"/>
            <a:ext cx="8089200" cy="5889600"/>
          </a:xfrm>
          <a:prstGeom prst="rect">
            <a:avLst/>
          </a:prstGeom>
          <a:ln>
            <a:noFill/>
          </a:ln>
        </p:spPr>
      </p:pic>
      <p:sp>
        <p:nvSpPr>
          <p:cNvPr id="186" name="CustomShape 1"/>
          <p:cNvSpPr/>
          <p:nvPr/>
        </p:nvSpPr>
        <p:spPr>
          <a:xfrm rot="249000">
            <a:off x="994320" y="2006640"/>
            <a:ext cx="7319160" cy="31618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40000"/>
              </a:lnSpc>
            </a:pPr>
            <a:r>
              <a:rPr lang="en-GB" sz="2400">
                <a:solidFill>
                  <a:srgbClr val="000000"/>
                </a:solidFill>
                <a:latin typeface="Marydale"/>
              </a:rPr>
              <a:t>We believe that </a:t>
            </a:r>
            <a:r>
              <a:rPr lang="en-GB" sz="2400" u="sng">
                <a:solidFill>
                  <a:srgbClr val="000000"/>
                </a:solidFill>
                <a:latin typeface="Marydale"/>
              </a:rPr>
              <a:t>allowing customers to change their car on the results filter</a:t>
            </a:r>
            <a:endParaRPr/>
          </a:p>
          <a:p>
            <a:pPr>
              <a:lnSpc>
                <a:spcPct val="140000"/>
              </a:lnSpc>
            </a:pPr>
            <a:r>
              <a:rPr lang="en-GB" sz="2400">
                <a:solidFill>
                  <a:srgbClr val="000000"/>
                </a:solidFill>
                <a:latin typeface="Marydale"/>
              </a:rPr>
              <a:t>Will result in </a:t>
            </a:r>
            <a:r>
              <a:rPr lang="en-GB" sz="2400" u="sng">
                <a:solidFill>
                  <a:srgbClr val="000000"/>
                </a:solidFill>
                <a:latin typeface="Marydale"/>
              </a:rPr>
              <a:t>increased customer engagement with the filter bar </a:t>
            </a:r>
            <a:endParaRPr/>
          </a:p>
          <a:p>
            <a:pPr>
              <a:lnSpc>
                <a:spcPct val="140000"/>
              </a:lnSpc>
            </a:pPr>
            <a:r>
              <a:rPr lang="en-GB" sz="2400">
                <a:solidFill>
                  <a:srgbClr val="000000"/>
                </a:solidFill>
                <a:latin typeface="Marydale"/>
              </a:rPr>
              <a:t>We will know we have succeeded when </a:t>
            </a:r>
            <a:r>
              <a:rPr lang="en-GB" sz="2400" u="sng">
                <a:solidFill>
                  <a:srgbClr val="000000"/>
                </a:solidFill>
                <a:latin typeface="Marydale"/>
              </a:rPr>
              <a:t>1% of customers click to change their car</a:t>
            </a:r>
            <a:endParaRPr/>
          </a:p>
        </p:txBody>
      </p:sp>
      <p:sp>
        <p:nvSpPr>
          <p:cNvPr id="187" name="CustomShape 2"/>
          <p:cNvSpPr/>
          <p:nvPr/>
        </p:nvSpPr>
        <p:spPr>
          <a:xfrm>
            <a:off x="123480" y="6335280"/>
            <a:ext cx="467712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>
                <a:solidFill>
                  <a:srgbClr val="000000"/>
                </a:solidFill>
                <a:latin typeface="Calibri"/>
              </a:rPr>
              <a:t>All numbers are for illustrative purposes only</a:t>
            </a:r>
            <a:endParaRPr/>
          </a:p>
        </p:txBody>
      </p:sp>
    </p:spTree>
  </p:cSld>
  <p:timing>
    <p:tnLst>
      <p:par>
        <p:cTn dur="indefinite" id="113" nodeType="tmRoot" restart="never">
          <p:childTnLst>
            <p:seq>
              <p:cTn dur="indefinite" id="114" nodeType="mainSeq">
                <p:childTnLst>
                  <p:par>
                    <p:cTn fill="hold" id="115">
                      <p:stCondLst>
                        <p:cond delay="indefinite"/>
                      </p:stCondLst>
                      <p:childTnLst>
                        <p:par>
                          <p:cTn fill="hold" id="116">
                            <p:stCondLst>
                              <p:cond delay="0"/>
                            </p:stCondLst>
                            <p:childTnLst>
                              <p:par>
                                <p:cTn fill="hold" id="117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77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119"/>
                                        <p:tgtEl>
                                          <p:spTgt spid="186">
                                            <p:txEl>
                                              <p:pRg end="77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0">
                      <p:stCondLst>
                        <p:cond delay="indefinite"/>
                      </p:stCondLst>
                      <p:childTnLst>
                        <p:par>
                          <p:cTn fill="hold" id="121">
                            <p:stCondLst>
                              <p:cond delay="0"/>
                            </p:stCondLst>
                            <p:childTnLst>
                              <p:par>
                                <p:cTn fill="hold" id="122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43" st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124"/>
                                        <p:tgtEl>
                                          <p:spTgt spid="186">
                                            <p:txEl>
                                              <p:pRg end="143" st="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5">
                      <p:stCondLst>
                        <p:cond delay="indefinite"/>
                      </p:stCondLst>
                      <p:childTnLst>
                        <p:par>
                          <p:cTn fill="hold" id="126">
                            <p:stCondLst>
                              <p:cond delay="0"/>
                            </p:stCondLst>
                            <p:childTnLst>
                              <p:par>
                                <p:cTn fill="hold" id="127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221" st="1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129"/>
                                        <p:tgtEl>
                                          <p:spTgt spid="186">
                                            <p:txEl>
                                              <p:pRg end="221" st="1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88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604080" y="445320"/>
            <a:ext cx="8089200" cy="5889600"/>
          </a:xfrm>
          <a:prstGeom prst="rect">
            <a:avLst/>
          </a:prstGeom>
          <a:ln>
            <a:noFill/>
          </a:ln>
        </p:spPr>
      </p:pic>
      <p:sp>
        <p:nvSpPr>
          <p:cNvPr id="189" name="CustomShape 1"/>
          <p:cNvSpPr/>
          <p:nvPr/>
        </p:nvSpPr>
        <p:spPr>
          <a:xfrm rot="249000">
            <a:off x="994680" y="1747800"/>
            <a:ext cx="7319160" cy="36738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40000"/>
              </a:lnSpc>
            </a:pPr>
            <a:r>
              <a:rPr lang="en-GB" sz="2400">
                <a:solidFill>
                  <a:srgbClr val="000000"/>
                </a:solidFill>
                <a:latin typeface="Marydale"/>
              </a:rPr>
              <a:t>We believe that </a:t>
            </a:r>
            <a:r>
              <a:rPr lang="en-GB" sz="2400" u="sng">
                <a:solidFill>
                  <a:srgbClr val="000000"/>
                </a:solidFill>
                <a:latin typeface="Marydale"/>
              </a:rPr>
              <a:t>allowing customers to change their car on the results filter</a:t>
            </a:r>
            <a:endParaRPr/>
          </a:p>
          <a:p>
            <a:pPr>
              <a:lnSpc>
                <a:spcPct val="140000"/>
              </a:lnSpc>
            </a:pPr>
            <a:r>
              <a:rPr lang="en-GB" sz="2400">
                <a:solidFill>
                  <a:srgbClr val="000000"/>
                </a:solidFill>
                <a:latin typeface="Marydale"/>
              </a:rPr>
              <a:t>Will result in </a:t>
            </a:r>
            <a:r>
              <a:rPr lang="en-GB" sz="2400" u="sng">
                <a:solidFill>
                  <a:srgbClr val="000000"/>
                </a:solidFill>
                <a:latin typeface="Marydale"/>
              </a:rPr>
              <a:t>increased customer engagement with the filter bar which will increase overall conversion</a:t>
            </a:r>
            <a:endParaRPr/>
          </a:p>
          <a:p>
            <a:pPr>
              <a:lnSpc>
                <a:spcPct val="140000"/>
              </a:lnSpc>
            </a:pPr>
            <a:r>
              <a:rPr lang="en-GB" sz="2400">
                <a:solidFill>
                  <a:srgbClr val="000000"/>
                </a:solidFill>
                <a:latin typeface="Marydale"/>
              </a:rPr>
              <a:t>We will know we have succeeded when </a:t>
            </a:r>
            <a:r>
              <a:rPr lang="en-GB" sz="2400" u="sng">
                <a:solidFill>
                  <a:srgbClr val="000000"/>
                </a:solidFill>
                <a:latin typeface="Marydale"/>
              </a:rPr>
              <a:t>over 1% use the change car functionality and overall conversion has increased by 0.5%</a:t>
            </a:r>
            <a:endParaRPr/>
          </a:p>
        </p:txBody>
      </p:sp>
      <p:sp>
        <p:nvSpPr>
          <p:cNvPr id="190" name="CustomShape 2"/>
          <p:cNvSpPr/>
          <p:nvPr/>
        </p:nvSpPr>
        <p:spPr>
          <a:xfrm>
            <a:off x="123480" y="6335280"/>
            <a:ext cx="467712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en-GB">
                <a:solidFill>
                  <a:srgbClr val="000000"/>
                </a:solidFill>
                <a:latin typeface="Calibri"/>
              </a:rPr>
              <a:t>All numbers are for illustrative purposes only</a:t>
            </a:r>
            <a:endParaRPr/>
          </a:p>
        </p:txBody>
      </p:sp>
    </p:spTree>
  </p:cSld>
  <p:timing>
    <p:tnLst>
      <p:par>
        <p:cTn dur="indefinite" id="130" nodeType="tmRoot" restart="never">
          <p:childTnLst>
            <p:seq>
              <p:cTn dur="indefinite" id="131" nodeType="mainSeq">
                <p:childTnLst>
                  <p:par>
                    <p:cTn fill="hold" id="132">
                      <p:stCondLst>
                        <p:cond delay="indefinite"/>
                      </p:stCondLst>
                      <p:childTnLst>
                        <p:par>
                          <p:cTn fill="hold" id="133">
                            <p:stCondLst>
                              <p:cond delay="0"/>
                            </p:stCondLst>
                            <p:childTnLst>
                              <p:par>
                                <p:cTn fill="hold" id="134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77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136"/>
                                        <p:tgtEl>
                                          <p:spTgt spid="189">
                                            <p:txEl>
                                              <p:pRg end="77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7">
                      <p:stCondLst>
                        <p:cond delay="indefinite"/>
                      </p:stCondLst>
                      <p:childTnLst>
                        <p:par>
                          <p:cTn fill="hold" id="138">
                            <p:stCondLst>
                              <p:cond delay="0"/>
                            </p:stCondLst>
                            <p:childTnLst>
                              <p:par>
                                <p:cTn fill="hold" id="139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181" st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141"/>
                                        <p:tgtEl>
                                          <p:spTgt spid="189">
                                            <p:txEl>
                                              <p:pRg end="181" st="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42">
                      <p:stCondLst>
                        <p:cond delay="indefinite"/>
                      </p:stCondLst>
                      <p:childTnLst>
                        <p:par>
                          <p:cTn fill="hold" id="143">
                            <p:stCondLst>
                              <p:cond delay="0"/>
                            </p:stCondLst>
                            <p:childTnLst>
                              <p:par>
                                <p:cTn fill="hold" id="144" nodeType="clickEffect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303" st="1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dur="500" id="146"/>
                                        <p:tgtEl>
                                          <p:spTgt spid="189">
                                            <p:txEl>
                                              <p:pRg end="303" st="1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457200" y="1699560"/>
            <a:ext cx="8229240" cy="26834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We could validate the </a:t>
            </a:r>
            <a:r>
              <a:rPr lang="en-US" sz="4400">
                <a:solidFill>
                  <a:srgbClr val="ed7944"/>
                </a:solidFill>
                <a:latin typeface="Helvetica Neue Bold Condensed"/>
              </a:rPr>
              <a:t>value</a:t>
            </a: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 of this before we had spent lots of time </a:t>
            </a:r>
            <a:r>
              <a:rPr lang="en-US" sz="4400">
                <a:solidFill>
                  <a:srgbClr val="ed7944"/>
                </a:solidFill>
                <a:latin typeface="Helvetica Neue Bold Condensed"/>
              </a:rPr>
              <a:t>building</a:t>
            </a: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 out the </a:t>
            </a:r>
            <a:r>
              <a:rPr lang="en-US" sz="4400">
                <a:solidFill>
                  <a:srgbClr val="ed7944"/>
                </a:solidFill>
                <a:latin typeface="Helvetica Neue Bold Condensed"/>
              </a:rPr>
              <a:t>functionality </a:t>
            </a:r>
            <a:endParaRPr/>
          </a:p>
        </p:txBody>
      </p:sp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92" name="Picture 3"/>
          <p:cNvPicPr/>
          <p:nvPr/>
        </p:nvPicPr>
        <p:blipFill>
          <a:blip r:embed="rId1"/>
          <a:srcRect b="0" l="0" r="523437" t="0"/>
          <a:stretch>
            <a:fillRect/>
          </a:stretch>
        </p:blipFill>
        <p:spPr>
          <a:xfrm>
            <a:off x="-117720" y="0"/>
            <a:ext cx="7109280" cy="6559920"/>
          </a:xfrm>
          <a:prstGeom prst="rect">
            <a:avLst/>
          </a:prstGeom>
          <a:ln>
            <a:noFill/>
          </a:ln>
        </p:spPr>
      </p:pic>
      <p:sp>
        <p:nvSpPr>
          <p:cNvPr id="193" name="TextShape 1"/>
          <p:cNvSpPr txBox="1"/>
          <p:nvPr/>
        </p:nvSpPr>
        <p:spPr>
          <a:xfrm rot="5400000">
            <a:off x="-2511000" y="3042360"/>
            <a:ext cx="6677640" cy="1142640"/>
          </a:xfrm>
          <a:prstGeom prst="rect">
            <a:avLst/>
          </a:prstGeom>
        </p:spPr>
        <p:txBody>
          <a:bodyPr anchor="ctr" bIns="91440" lIns="45720" rIns="45720" tIns="91440"/>
          <a:p>
            <a:pPr>
              <a:lnSpc>
                <a:spcPct val="100000"/>
              </a:lnSpc>
            </a:pPr>
            <a:r>
              <a:rPr lang="en-US" sz="4400">
                <a:solidFill>
                  <a:srgbClr val="ed7944"/>
                </a:solidFill>
                <a:latin typeface="Helvetica Neue Bold Condensed"/>
              </a:rPr>
              <a:t>Fast Feedback Cycle</a:t>
            </a:r>
            <a:endParaRPr/>
          </a:p>
        </p:txBody>
      </p:sp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Shape 1"/>
          <p:cNvSpPr txBox="1"/>
          <p:nvPr/>
        </p:nvSpPr>
        <p:spPr>
          <a:xfrm>
            <a:off x="457200" y="2311560"/>
            <a:ext cx="82292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6000">
                <a:solidFill>
                  <a:srgbClr val="000000"/>
                </a:solidFill>
                <a:latin typeface="Helvetica Neue Bold Condensed"/>
              </a:rPr>
              <a:t>Measuring the business outcomes developed a </a:t>
            </a:r>
            <a:r>
              <a:rPr lang="en-US" sz="6000">
                <a:solidFill>
                  <a:srgbClr val="000000"/>
                </a:solidFill>
                <a:latin typeface="Helvetica Neue Bold Condensed"/>
              </a:rPr>
              <a:t>
</a:t>
            </a:r>
            <a:r>
              <a:rPr lang="en-US" sz="6000">
                <a:solidFill>
                  <a:srgbClr val="eb6125"/>
                </a:solidFill>
                <a:latin typeface="Helvetica Neue Bold Condensed"/>
              </a:rPr>
              <a:t>Value oriented culture</a:t>
            </a:r>
            <a:endParaRPr/>
          </a:p>
        </p:txBody>
      </p:sp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Shape 1"/>
          <p:cNvSpPr txBox="1"/>
          <p:nvPr/>
        </p:nvSpPr>
        <p:spPr>
          <a:xfrm>
            <a:off x="457200" y="1741680"/>
            <a:ext cx="8229240" cy="2568960"/>
          </a:xfrm>
          <a:prstGeom prst="rect">
            <a:avLst/>
          </a:prstGeom>
        </p:spPr>
        <p:txBody>
          <a:bodyPr anchor="ctr"/>
          <a:p>
            <a:pPr>
              <a:lnSpc>
                <a:spcPct val="80000"/>
              </a:lnSpc>
            </a:pPr>
            <a:r>
              <a:rPr lang="en-US" sz="7200">
                <a:solidFill>
                  <a:srgbClr val="eb6125"/>
                </a:solidFill>
                <a:latin typeface="Helvetica Neue Bold Condensed"/>
              </a:rPr>
              <a:t>The goal is not features</a:t>
            </a:r>
            <a:r>
              <a:rPr lang="en-US" sz="6600">
                <a:solidFill>
                  <a:srgbClr val="000000"/>
                </a:solidFill>
                <a:latin typeface="Helvetica Neue Bold Condensed"/>
              </a:rPr>
              <a:t>
</a:t>
            </a: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The goal is a continuous stream of value</a:t>
            </a:r>
            <a:endParaRPr/>
          </a:p>
        </p:txBody>
      </p:sp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96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1419480" y="207360"/>
            <a:ext cx="6315840" cy="6197400"/>
          </a:xfrm>
          <a:prstGeom prst="rect">
            <a:avLst/>
          </a:prstGeom>
          <a:ln>
            <a:noFill/>
          </a:ln>
        </p:spPr>
      </p:pic>
      <p:sp>
        <p:nvSpPr>
          <p:cNvPr id="197" name="TextShape 1"/>
          <p:cNvSpPr txBox="1"/>
          <p:nvPr/>
        </p:nvSpPr>
        <p:spPr>
          <a:xfrm>
            <a:off x="-2425680" y="50760"/>
            <a:ext cx="82292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4400">
                <a:solidFill>
                  <a:srgbClr val="eb6125"/>
                </a:solidFill>
                <a:latin typeface="Helvetica Neue Bold Condensed"/>
              </a:rPr>
              <a:t>Project Level</a:t>
            </a:r>
            <a:r>
              <a:rPr lang="en-US" sz="4400">
                <a:solidFill>
                  <a:srgbClr val="eb6125"/>
                </a:solidFill>
                <a:latin typeface="Helvetica Neue Bold Condensed"/>
              </a:rPr>
              <a:t>	</a:t>
            </a:r>
            <a:endParaRPr/>
          </a:p>
        </p:txBody>
      </p:sp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98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3800" cy="6857640"/>
          </a:xfrm>
          <a:prstGeom prst="rect">
            <a:avLst/>
          </a:prstGeom>
          <a:ln>
            <a:noFill/>
          </a:ln>
        </p:spPr>
      </p:pic>
      <p:sp>
        <p:nvSpPr>
          <p:cNvPr id="199" name="TextShape 1"/>
          <p:cNvSpPr txBox="1"/>
          <p:nvPr/>
        </p:nvSpPr>
        <p:spPr>
          <a:xfrm>
            <a:off x="3547080" y="2989080"/>
            <a:ext cx="559656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6000">
                <a:solidFill>
                  <a:srgbClr val="ed7944"/>
                </a:solidFill>
                <a:latin typeface="Helvetica Neue Bold Condensed"/>
              </a:rPr>
              <a:t>Measuring </a:t>
            </a:r>
            <a:r>
              <a:rPr lang="en-US" sz="6000">
                <a:solidFill>
                  <a:srgbClr val="ed7944"/>
                </a:solidFill>
                <a:latin typeface="Helvetica Neue Bold Condensed"/>
              </a:rPr>
              <a:t>
</a:t>
            </a:r>
            <a:r>
              <a:rPr lang="en-US" sz="6000">
                <a:solidFill>
                  <a:srgbClr val="ed7944"/>
                </a:solidFill>
                <a:latin typeface="Helvetica Neue Bold Condensed"/>
              </a:rPr>
              <a:t>Value is hard!</a:t>
            </a:r>
            <a:endParaRPr/>
          </a:p>
        </p:txBody>
      </p:sp>
      <p:sp>
        <p:nvSpPr>
          <p:cNvPr id="200" name="CustomShape 2"/>
          <p:cNvSpPr/>
          <p:nvPr/>
        </p:nvSpPr>
        <p:spPr>
          <a:xfrm>
            <a:off x="1722600" y="846000"/>
            <a:ext cx="144576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GB" sz="4400">
                <a:solidFill>
                  <a:srgbClr val="000000"/>
                </a:solidFill>
                <a:latin typeface="Helvetica Neue Bold Condensed"/>
              </a:rPr>
              <a:t>$$$</a:t>
            </a:r>
            <a:endParaRPr/>
          </a:p>
        </p:txBody>
      </p:sp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Shape 1"/>
          <p:cNvSpPr txBox="1"/>
          <p:nvPr/>
        </p:nvSpPr>
        <p:spPr>
          <a:xfrm>
            <a:off x="457200" y="1181160"/>
            <a:ext cx="8229240" cy="4443480"/>
          </a:xfrm>
          <a:prstGeom prst="rect">
            <a:avLst/>
          </a:prstGeom>
        </p:spPr>
        <p:txBody>
          <a:bodyPr anchor="ctr"/>
          <a:p>
            <a:pPr>
              <a:lnSpc>
                <a:spcPct val="80000"/>
              </a:lnSpc>
            </a:pPr>
            <a:r>
              <a:rPr lang="en-US" sz="7200">
                <a:solidFill>
                  <a:srgbClr val="000000"/>
                </a:solidFill>
                <a:latin typeface="Helvetica Neue Bold Condensed"/>
              </a:rPr>
              <a:t>Having </a:t>
            </a:r>
            <a:r>
              <a:rPr lang="en-US" sz="7200">
                <a:solidFill>
                  <a:srgbClr val="eb6125"/>
                </a:solidFill>
                <a:latin typeface="Helvetica Neue Bold Condensed"/>
              </a:rPr>
              <a:t>Fuzzy numbers </a:t>
            </a:r>
            <a:r>
              <a:rPr lang="en-US" sz="7200">
                <a:solidFill>
                  <a:srgbClr val="000000"/>
                </a:solidFill>
                <a:latin typeface="Helvetica Neue Bold Condensed"/>
              </a:rPr>
              <a:t>about things that matter is better than having </a:t>
            </a:r>
            <a:r>
              <a:rPr lang="en-US" sz="7200">
                <a:solidFill>
                  <a:srgbClr val="eb6125"/>
                </a:solidFill>
                <a:latin typeface="Helvetica Neue Bold Condensed"/>
              </a:rPr>
              <a:t>precise numbers</a:t>
            </a:r>
            <a:r>
              <a:rPr lang="en-US" sz="7200">
                <a:solidFill>
                  <a:srgbClr val="000000"/>
                </a:solidFill>
                <a:latin typeface="Helvetica Neue Bold Condensed"/>
              </a:rPr>
              <a:t> for things that don’t matter…</a:t>
            </a:r>
            <a:r>
              <a:rPr lang="en-US" sz="6600">
                <a:solidFill>
                  <a:srgbClr val="000000"/>
                </a:solidFill>
                <a:latin typeface="Helvetica Neue Bold Condensed"/>
              </a:rPr>
              <a:t>
</a:t>
            </a:r>
            <a:endParaRPr/>
          </a:p>
        </p:txBody>
      </p:sp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Helvetica Neue Bold Condensed"/>
              </a:rPr>
              <a:t>Continuous Measurement</a:t>
            </a:r>
            <a:endParaRPr/>
          </a:p>
        </p:txBody>
      </p:sp>
      <p:sp>
        <p:nvSpPr>
          <p:cNvPr id="203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Helvetica Neue Medium"/>
              </a:rPr>
              <a:t>Each story should have an </a:t>
            </a:r>
            <a:r>
              <a:rPr lang="en-US" sz="2800">
                <a:solidFill>
                  <a:srgbClr val="eb6125"/>
                </a:solidFill>
                <a:latin typeface="Helvetica Neue Medium"/>
              </a:rPr>
              <a:t>expected outcome </a:t>
            </a:r>
            <a:r>
              <a:rPr lang="en-US" sz="2800">
                <a:solidFill>
                  <a:srgbClr val="000000"/>
                </a:solidFill>
                <a:latin typeface="Helvetica Neue Medium"/>
              </a:rPr>
              <a:t>that can be </a:t>
            </a:r>
            <a:r>
              <a:rPr lang="en-US" sz="2800">
                <a:solidFill>
                  <a:srgbClr val="eb6125"/>
                </a:solidFill>
                <a:latin typeface="Helvetica Neue Medium"/>
              </a:rPr>
              <a:t>measured and validated 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Helvetica Neue Medium"/>
              </a:rPr>
              <a:t>Validating outcomes will generate a </a:t>
            </a:r>
            <a:r>
              <a:rPr lang="en-US" sz="2800">
                <a:solidFill>
                  <a:srgbClr val="eb6125"/>
                </a:solidFill>
                <a:latin typeface="Helvetica Neue Medium"/>
              </a:rPr>
              <a:t>fast feedback cycle</a:t>
            </a:r>
            <a:r>
              <a:rPr lang="en-US" sz="2800">
                <a:solidFill>
                  <a:srgbClr val="ff0000"/>
                </a:solidFill>
                <a:latin typeface="Helvetica Neue Medium"/>
              </a:rPr>
              <a:t> </a:t>
            </a:r>
            <a:r>
              <a:rPr lang="en-US" sz="2800">
                <a:solidFill>
                  <a:srgbClr val="000000"/>
                </a:solidFill>
                <a:latin typeface="Helvetica Neue Medium"/>
              </a:rPr>
              <a:t>and influence future development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Helvetica Neue Medium"/>
              </a:rPr>
              <a:t>It is important to have a </a:t>
            </a:r>
            <a:r>
              <a:rPr lang="en-US" sz="2800">
                <a:solidFill>
                  <a:srgbClr val="eb6125"/>
                </a:solidFill>
                <a:latin typeface="Helvetica Neue Medium"/>
              </a:rPr>
              <a:t>value oriented culture </a:t>
            </a:r>
            <a:r>
              <a:rPr lang="en-US" sz="2800">
                <a:solidFill>
                  <a:srgbClr val="000000"/>
                </a:solidFill>
                <a:latin typeface="Helvetica Neue Medium"/>
              </a:rPr>
              <a:t>and not be focused on constraints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Shape 1"/>
          <p:cNvSpPr txBox="1"/>
          <p:nvPr/>
        </p:nvSpPr>
        <p:spPr>
          <a:xfrm>
            <a:off x="104760" y="1495440"/>
            <a:ext cx="8915040" cy="1730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6600">
                <a:solidFill>
                  <a:srgbClr val="eb6125"/>
                </a:solidFill>
                <a:latin typeface="Helvetica Neue Bold Condensed"/>
              </a:rPr>
              <a:t>Thank You!</a:t>
            </a:r>
            <a:r>
              <a:rPr lang="en-US" sz="6000">
                <a:solidFill>
                  <a:srgbClr val="eb6125"/>
                </a:solidFill>
                <a:latin typeface="Helvetica Neue Bold Condensed"/>
              </a:rPr>
              <a:t>
</a:t>
            </a:r>
            <a:r>
              <a:rPr lang="en-US" sz="5400">
                <a:solidFill>
                  <a:srgbClr val="0d0d0d"/>
                </a:solidFill>
                <a:latin typeface="Helvetica Neue Bold Condensed"/>
              </a:rPr>
              <a:t>Questions?</a:t>
            </a:r>
            <a:endParaRPr/>
          </a:p>
        </p:txBody>
      </p:sp>
      <p:sp>
        <p:nvSpPr>
          <p:cNvPr id="205" name="TextShape 2"/>
          <p:cNvSpPr txBox="1"/>
          <p:nvPr/>
        </p:nvSpPr>
        <p:spPr>
          <a:xfrm>
            <a:off x="4707000" y="4471200"/>
            <a:ext cx="3918600" cy="6091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1" lang="en-GB" sz="2800">
                <a:solidFill>
                  <a:srgbClr val="000000"/>
                </a:solidFill>
                <a:latin typeface="Helvetica Neue"/>
              </a:rPr>
              <a:t>Nima Montazeri</a:t>
            </a:r>
            <a:endParaRPr/>
          </a:p>
          <a:p>
            <a:pPr>
              <a:lnSpc>
                <a:spcPct val="100000"/>
              </a:lnSpc>
            </a:pPr>
            <a:r>
              <a:rPr lang="en-GB" sz="2800">
                <a:solidFill>
                  <a:srgbClr val="000000"/>
                </a:solidFill>
                <a:latin typeface="Helvetica Neue"/>
              </a:rPr>
              <a:t>@Nimamon</a:t>
            </a:r>
            <a:endParaRPr/>
          </a:p>
        </p:txBody>
      </p:sp>
      <p:sp>
        <p:nvSpPr>
          <p:cNvPr id="206" name="CustomShape 3"/>
          <p:cNvSpPr/>
          <p:nvPr/>
        </p:nvSpPr>
        <p:spPr>
          <a:xfrm>
            <a:off x="1130400" y="4471200"/>
            <a:ext cx="3933720" cy="6847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1" lang="en-GB" sz="2800">
                <a:solidFill>
                  <a:srgbClr val="000000"/>
                </a:solidFill>
                <a:latin typeface="Helvetica Neue"/>
              </a:rPr>
              <a:t>Kate Logan  </a:t>
            </a:r>
            <a:endParaRPr/>
          </a:p>
          <a:p>
            <a:pPr>
              <a:lnSpc>
                <a:spcPct val="100000"/>
              </a:lnSpc>
            </a:pPr>
            <a:r>
              <a:rPr lang="en-GB" sz="2800">
                <a:solidFill>
                  <a:srgbClr val="000000"/>
                </a:solidFill>
                <a:latin typeface="Helvetica Neue"/>
              </a:rPr>
              <a:t>@KateLoganNZ</a:t>
            </a:r>
            <a:endParaRPr/>
          </a:p>
        </p:txBody>
      </p:sp>
      <p:sp>
        <p:nvSpPr>
          <p:cNvPr id="207" name="Line 4"/>
          <p:cNvSpPr/>
          <p:nvPr/>
        </p:nvSpPr>
        <p:spPr>
          <a:xfrm>
            <a:off x="510480" y="3519360"/>
            <a:ext cx="8214120" cy="0"/>
          </a:xfrm>
          <a:prstGeom prst="line">
            <a:avLst/>
          </a:prstGeom>
          <a:ln cap="rnd" w="3240">
            <a:solidFill>
              <a:srgbClr val="808080"/>
            </a:solidFill>
            <a:custDash>
              <a:ds d="280000" sp="105000"/>
            </a:custDash>
            <a:round/>
          </a:ln>
        </p:spPr>
      </p:sp>
      <p:pic>
        <p:nvPicPr>
          <p:cNvPr descr="" id="208" name="Picture 6"/>
          <p:cNvPicPr/>
          <p:nvPr/>
        </p:nvPicPr>
        <p:blipFill>
          <a:blip r:embed="rId1"/>
          <a:stretch>
            <a:fillRect/>
          </a:stretch>
        </p:blipFill>
        <p:spPr>
          <a:xfrm>
            <a:off x="7040520" y="6474960"/>
            <a:ext cx="1959840" cy="30132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